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99" r:id="rId6"/>
    <p:sldId id="303" r:id="rId7"/>
    <p:sldId id="261" r:id="rId8"/>
    <p:sldId id="262" r:id="rId9"/>
    <p:sldId id="263" r:id="rId10"/>
    <p:sldId id="264" r:id="rId11"/>
    <p:sldId id="266" r:id="rId12"/>
    <p:sldId id="269" r:id="rId13"/>
    <p:sldId id="304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93" r:id="rId27"/>
    <p:sldId id="301" r:id="rId28"/>
    <p:sldId id="294" r:id="rId29"/>
    <p:sldId id="296" r:id="rId30"/>
    <p:sldId id="295" r:id="rId31"/>
    <p:sldId id="297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EC4"/>
    <a:srgbClr val="FF0000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2944" autoAdjust="0"/>
  </p:normalViewPr>
  <p:slideViewPr>
    <p:cSldViewPr>
      <p:cViewPr varScale="1">
        <p:scale>
          <a:sx n="79" d="100"/>
          <a:sy n="79" d="100"/>
        </p:scale>
        <p:origin x="183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289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856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32"/>
            <a:ext cx="9144000" cy="6853168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95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66"/>
    </mc:Choice>
    <mc:Fallback xmlns="">
      <p:transition spd="slow" advTm="2716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리스너</a:t>
            </a:r>
            <a:r>
              <a:rPr lang="en-US" altLang="ko-KR"/>
              <a:t>(Event Listener)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456384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/>
              <a:t>이벤트 </a:t>
            </a:r>
            <a:r>
              <a:rPr lang="ko-KR" altLang="en-US" dirty="0" err="1"/>
              <a:t>리스너란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이벤트를 처리하는 코드</a:t>
            </a:r>
            <a:r>
              <a:rPr lang="en-US" altLang="ko-KR" dirty="0"/>
              <a:t>, </a:t>
            </a:r>
            <a:r>
              <a:rPr lang="ko-KR" altLang="en-US" dirty="0"/>
              <a:t>클래스로 작성</a:t>
            </a:r>
            <a:endParaRPr lang="en-US" altLang="ko-KR" dirty="0"/>
          </a:p>
          <a:p>
            <a:r>
              <a:rPr lang="en-US" altLang="ko-KR" dirty="0"/>
              <a:t>JDK</a:t>
            </a:r>
            <a:r>
              <a:rPr lang="ko-KR" altLang="en-US" dirty="0"/>
              <a:t>에서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작성을 위한 인터페이스</a:t>
            </a:r>
            <a:r>
              <a:rPr lang="en-US" altLang="ko-KR" dirty="0"/>
              <a:t>(interface) </a:t>
            </a:r>
            <a:r>
              <a:rPr lang="ko-KR" altLang="en-US" dirty="0"/>
              <a:t>제공</a:t>
            </a:r>
            <a:endParaRPr lang="en-US" altLang="ko-KR" dirty="0"/>
          </a:p>
          <a:p>
            <a:pPr lvl="1"/>
            <a:r>
              <a:rPr lang="ko-KR" altLang="en-US" dirty="0"/>
              <a:t>개발자가 </a:t>
            </a:r>
            <a:r>
              <a:rPr lang="ko-KR" altLang="en-US" dirty="0" err="1"/>
              <a:t>리스너</a:t>
            </a:r>
            <a:r>
              <a:rPr lang="ko-KR" altLang="en-US" dirty="0"/>
              <a:t> 인터페이스의 추상 </a:t>
            </a:r>
            <a:r>
              <a:rPr lang="ko-KR" altLang="en-US" dirty="0" err="1"/>
              <a:t>메소드</a:t>
            </a:r>
            <a:r>
              <a:rPr lang="ko-KR" altLang="en-US" dirty="0"/>
              <a:t> 구현</a:t>
            </a:r>
            <a:endParaRPr lang="en-US" altLang="ko-KR" dirty="0"/>
          </a:p>
          <a:p>
            <a:pPr lvl="2"/>
            <a:r>
              <a:rPr lang="ko-KR" altLang="en-US" dirty="0"/>
              <a:t>이벤트가 발생하면  자바 플랫폼은 </a:t>
            </a:r>
            <a:r>
              <a:rPr lang="ko-KR" altLang="en-US" dirty="0" err="1"/>
              <a:t>리스너</a:t>
            </a:r>
            <a:r>
              <a:rPr lang="ko-KR" altLang="en-US" dirty="0"/>
              <a:t> 인터페이스의 추상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ActionListener</a:t>
            </a:r>
            <a:r>
              <a:rPr lang="en-US" altLang="ko-KR" dirty="0"/>
              <a:t> </a:t>
            </a:r>
            <a:r>
              <a:rPr lang="ko-KR" altLang="en-US" dirty="0"/>
              <a:t>인터페이스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MouseListener</a:t>
            </a:r>
            <a:r>
              <a:rPr lang="en-US" altLang="ko-KR" dirty="0"/>
              <a:t>  </a:t>
            </a:r>
            <a:r>
              <a:rPr lang="ko-KR" altLang="en-US" dirty="0"/>
              <a:t>인터페이스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547664" y="3284984"/>
            <a:ext cx="662473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ActionListener</a:t>
            </a:r>
            <a:r>
              <a:rPr lang="en-US" altLang="ko-KR" sz="1400" b="1" dirty="0"/>
              <a:t> </a:t>
            </a:r>
            <a:r>
              <a:rPr lang="en-US" altLang="ko-KR" sz="1400" dirty="0"/>
              <a:t>{ // </a:t>
            </a:r>
            <a:r>
              <a:rPr lang="ko-KR" altLang="en-US" sz="1400" dirty="0"/>
              <a:t>아래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개발자가 구현해야 함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actionPerformed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ActionEvent</a:t>
            </a:r>
            <a:r>
              <a:rPr lang="en-US" altLang="ko-KR" sz="1400" dirty="0"/>
              <a:t> e); // Action </a:t>
            </a:r>
            <a:r>
              <a:rPr lang="ko-KR" altLang="en-US" sz="1400" dirty="0"/>
              <a:t>이벤트 발생시 호출됨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1115616" y="4653136"/>
            <a:ext cx="7704856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MouseListener</a:t>
            </a:r>
            <a:r>
              <a:rPr lang="en-US" altLang="ko-KR" sz="1400" b="1" dirty="0"/>
              <a:t> </a:t>
            </a:r>
            <a:r>
              <a:rPr lang="en-US" altLang="ko-KR" sz="1400" dirty="0"/>
              <a:t>{ // </a:t>
            </a:r>
            <a:r>
              <a:rPr lang="ko-KR" altLang="en-US" sz="1400" dirty="0"/>
              <a:t>아래의 </a:t>
            </a:r>
            <a:r>
              <a:rPr lang="en-US" altLang="ko-KR" sz="1400" dirty="0"/>
              <a:t>5</a:t>
            </a:r>
            <a:r>
              <a:rPr lang="ko-KR" altLang="en-US" sz="1400" dirty="0"/>
              <a:t>개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개발자가 구현해야 함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mousePressed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MouseEvent</a:t>
            </a:r>
            <a:r>
              <a:rPr lang="en-US" altLang="ko-KR" sz="1400" dirty="0"/>
              <a:t> e); // </a:t>
            </a:r>
            <a:r>
              <a:rPr lang="ko-KR" altLang="en-US" sz="1400" dirty="0"/>
              <a:t>마우스 버튼이 눌러지는 순간 호출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mouseReleased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MouseEvent</a:t>
            </a:r>
            <a:r>
              <a:rPr lang="en-US" altLang="ko-KR" sz="1400" dirty="0"/>
              <a:t> e); // </a:t>
            </a:r>
            <a:r>
              <a:rPr lang="ko-KR" altLang="en-US" sz="1400" dirty="0"/>
              <a:t>눌러진 마우스 버튼이 떼어지는 순간 호출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mouseClicked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MouseEvent</a:t>
            </a:r>
            <a:r>
              <a:rPr lang="en-US" altLang="ko-KR" sz="1400" dirty="0"/>
              <a:t> e); // </a:t>
            </a:r>
            <a:r>
              <a:rPr lang="ko-KR" altLang="en-US" sz="1400" dirty="0"/>
              <a:t>마우스가 클릭되는 순간 호출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mouseEntered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MouseEvent</a:t>
            </a:r>
            <a:r>
              <a:rPr lang="en-US" altLang="ko-KR" sz="1400" dirty="0"/>
              <a:t> e); // </a:t>
            </a:r>
            <a:r>
              <a:rPr lang="ko-KR" altLang="en-US" sz="1400" dirty="0"/>
              <a:t>마우스가 컴포넌트 위에 올라가는 순간 호출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mouseExited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MouseEvent</a:t>
            </a:r>
            <a:r>
              <a:rPr lang="en-US" altLang="ko-KR" sz="1400" dirty="0"/>
              <a:t> e); // </a:t>
            </a:r>
            <a:r>
              <a:rPr lang="ko-KR" altLang="en-US" sz="1400" dirty="0"/>
              <a:t>마우스가 컴포넌트 위에서 내려오는 순간 호출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5290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374"/>
    </mc:Choice>
    <mc:Fallback xmlns="">
      <p:transition spd="slow" advTm="29637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67544" y="404664"/>
            <a:ext cx="1480620" cy="679450"/>
          </a:xfrm>
        </p:spPr>
        <p:txBody>
          <a:bodyPr>
            <a:noAutofit/>
          </a:bodyPr>
          <a:lstStyle/>
          <a:p>
            <a:r>
              <a:rPr lang="ko-KR" altLang="en-US" sz="1600" dirty="0" err="1"/>
              <a:t>리스너</a:t>
            </a:r>
            <a:r>
              <a:rPr lang="ko-KR" altLang="en-US" sz="1600" dirty="0"/>
              <a:t> </a:t>
            </a:r>
            <a:br>
              <a:rPr lang="en-US" altLang="ko-KR" sz="1600" dirty="0"/>
            </a:br>
            <a:r>
              <a:rPr lang="ko-KR" altLang="en-US" sz="1600" dirty="0"/>
              <a:t>인터페이스와</a:t>
            </a:r>
            <a:br>
              <a:rPr lang="en-US" altLang="ko-KR" sz="1600" dirty="0"/>
            </a:br>
            <a:r>
              <a:rPr lang="ko-KR" altLang="en-US" sz="1600" dirty="0" err="1"/>
              <a:t>메소드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03186"/>
            <a:ext cx="5613301" cy="642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353"/>
    </mc:Choice>
    <mc:Fallback xmlns="">
      <p:transition spd="slow" advTm="21235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Tip : </a:t>
            </a:r>
            <a:r>
              <a:rPr lang="ko-KR" altLang="en-US" dirty="0" err="1"/>
              <a:t>리스너</a:t>
            </a:r>
            <a:r>
              <a:rPr lang="ko-KR" altLang="en-US" dirty="0"/>
              <a:t> 등록 </a:t>
            </a:r>
            <a:r>
              <a:rPr lang="ko-KR" altLang="en-US" dirty="0" err="1"/>
              <a:t>메소드가</a:t>
            </a:r>
            <a:r>
              <a:rPr lang="ko-KR" altLang="en-US" dirty="0"/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add</a:t>
            </a:r>
            <a:r>
              <a:rPr lang="en-US" altLang="ko-KR" dirty="0" err="1"/>
              <a:t>XXXListener</a:t>
            </a:r>
            <a:r>
              <a:rPr lang="ko-KR" altLang="en-US" dirty="0"/>
              <a:t>인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컴포넌트는 다른 이벤트에 대한 </a:t>
            </a:r>
            <a:r>
              <a:rPr lang="ko-KR" altLang="en-US" dirty="0" err="1"/>
              <a:t>리스너를</a:t>
            </a:r>
            <a:r>
              <a:rPr lang="ko-KR" altLang="en-US" dirty="0"/>
              <a:t> 동시에 가질 수 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err="1"/>
              <a:t>JButton.add</a:t>
            </a:r>
            <a:r>
              <a:rPr lang="en-US" altLang="ko-KR" dirty="0" err="1">
                <a:solidFill>
                  <a:srgbClr val="FF0000"/>
                </a:solidFill>
              </a:rPr>
              <a:t>Action</a:t>
            </a:r>
            <a:r>
              <a:rPr lang="en-US" altLang="ko-KR" dirty="0" err="1"/>
              <a:t>Listener</a:t>
            </a:r>
            <a:r>
              <a:rPr lang="en-US" altLang="ko-KR" dirty="0"/>
              <a:t>(); // Action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2"/>
            <a:r>
              <a:rPr lang="en-US" altLang="ko-KR" dirty="0" err="1"/>
              <a:t>JButton.add</a:t>
            </a:r>
            <a:r>
              <a:rPr lang="en-US" altLang="ko-KR" dirty="0" err="1">
                <a:solidFill>
                  <a:srgbClr val="FF0000"/>
                </a:solidFill>
              </a:rPr>
              <a:t>Key</a:t>
            </a:r>
            <a:r>
              <a:rPr lang="en-US" altLang="ko-KR" dirty="0" err="1"/>
              <a:t>Listener</a:t>
            </a:r>
            <a:r>
              <a:rPr lang="en-US" altLang="ko-KR" dirty="0"/>
              <a:t>(); // Key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2"/>
            <a:r>
              <a:rPr lang="en-US" altLang="ko-KR" dirty="0" err="1"/>
              <a:t>JButton.add</a:t>
            </a:r>
            <a:r>
              <a:rPr lang="en-US" altLang="ko-KR" dirty="0" err="1">
                <a:solidFill>
                  <a:srgbClr val="FF0000"/>
                </a:solidFill>
              </a:rPr>
              <a:t>Focus</a:t>
            </a:r>
            <a:r>
              <a:rPr lang="en-US" altLang="ko-KR" dirty="0" err="1"/>
              <a:t>Listener</a:t>
            </a:r>
            <a:r>
              <a:rPr lang="en-US" altLang="ko-KR" dirty="0"/>
              <a:t>(); // Focus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컴포넌트는 한 이벤트에 대해 여러 개의 </a:t>
            </a:r>
            <a:r>
              <a:rPr lang="ko-KR" altLang="en-US" dirty="0" err="1"/>
              <a:t>리스너를</a:t>
            </a:r>
            <a:r>
              <a:rPr lang="ko-KR" altLang="en-US" dirty="0"/>
              <a:t> 동시에 가질 수 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err="1"/>
              <a:t>JButton.add</a:t>
            </a:r>
            <a:r>
              <a:rPr lang="en-US" altLang="ko-KR" dirty="0" err="1">
                <a:solidFill>
                  <a:srgbClr val="FF0000"/>
                </a:solidFill>
              </a:rPr>
              <a:t>Action</a:t>
            </a:r>
            <a:r>
              <a:rPr lang="en-US" altLang="ko-KR" dirty="0" err="1"/>
              <a:t>Listener</a:t>
            </a:r>
            <a:r>
              <a:rPr lang="en-US" altLang="ko-KR" dirty="0"/>
              <a:t>(new MyButtonListener1());</a:t>
            </a:r>
          </a:p>
          <a:p>
            <a:pPr lvl="2"/>
            <a:r>
              <a:rPr lang="en-US" altLang="ko-KR" dirty="0" err="1"/>
              <a:t>JButton.add</a:t>
            </a:r>
            <a:r>
              <a:rPr lang="en-US" altLang="ko-KR" dirty="0" err="1">
                <a:solidFill>
                  <a:srgbClr val="FF0000"/>
                </a:solidFill>
              </a:rPr>
              <a:t>Action</a:t>
            </a:r>
            <a:r>
              <a:rPr lang="en-US" altLang="ko-KR" dirty="0" err="1"/>
              <a:t>Listener</a:t>
            </a:r>
            <a:r>
              <a:rPr lang="en-US" altLang="ko-KR" dirty="0"/>
              <a:t>(new MyButtonListener2());</a:t>
            </a:r>
            <a:endParaRPr lang="ko-KR" altLang="en-US" dirty="0"/>
          </a:p>
          <a:p>
            <a:pPr lvl="2"/>
            <a:r>
              <a:rPr lang="en-US" altLang="ko-KR" dirty="0" err="1"/>
              <a:t>JButton.add</a:t>
            </a:r>
            <a:r>
              <a:rPr lang="en-US" altLang="ko-KR" dirty="0" err="1">
                <a:solidFill>
                  <a:srgbClr val="FF0000"/>
                </a:solidFill>
              </a:rPr>
              <a:t>Action</a:t>
            </a:r>
            <a:r>
              <a:rPr lang="en-US" altLang="ko-KR" dirty="0" err="1"/>
              <a:t>Listener</a:t>
            </a:r>
            <a:r>
              <a:rPr lang="en-US" altLang="ko-KR" dirty="0"/>
              <a:t>(new MyButtonListener3());</a:t>
            </a:r>
          </a:p>
          <a:p>
            <a:pPr lvl="2"/>
            <a:r>
              <a:rPr lang="ko-KR" altLang="en-US" dirty="0"/>
              <a:t>이때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리스너는</a:t>
            </a:r>
            <a:r>
              <a:rPr lang="ko-KR" altLang="en-US" dirty="0"/>
              <a:t> 등록된 반대 순으로 모두 실행된다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8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251"/>
    </mc:Choice>
    <mc:Fallback xmlns="">
      <p:transition spd="slow" advTm="16125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Tip : </a:t>
            </a:r>
            <a:r>
              <a:rPr lang="ko-KR" altLang="en-US" dirty="0" err="1"/>
              <a:t>리스너</a:t>
            </a:r>
            <a:r>
              <a:rPr lang="ko-KR" altLang="en-US" dirty="0"/>
              <a:t> 등록 </a:t>
            </a:r>
            <a:r>
              <a:rPr lang="ko-KR" altLang="en-US" dirty="0" err="1"/>
              <a:t>메소드가</a:t>
            </a:r>
            <a:r>
              <a:rPr lang="ko-KR" altLang="en-US" dirty="0"/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add</a:t>
            </a:r>
            <a:r>
              <a:rPr lang="en-US" altLang="ko-KR" dirty="0" err="1"/>
              <a:t>XXXListener</a:t>
            </a:r>
            <a:r>
              <a:rPr lang="ko-KR" altLang="en-US" dirty="0"/>
              <a:t>인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컴포넌트는 다른 이벤트에 대한 </a:t>
            </a:r>
            <a:r>
              <a:rPr lang="ko-KR" altLang="en-US" dirty="0" err="1"/>
              <a:t>리스너를</a:t>
            </a:r>
            <a:r>
              <a:rPr lang="ko-KR" altLang="en-US" dirty="0"/>
              <a:t> 동시에 가질 수 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err="1"/>
              <a:t>JButton.add</a:t>
            </a:r>
            <a:r>
              <a:rPr lang="en-US" altLang="ko-KR" dirty="0" err="1">
                <a:solidFill>
                  <a:srgbClr val="FF0000"/>
                </a:solidFill>
              </a:rPr>
              <a:t>Action</a:t>
            </a:r>
            <a:r>
              <a:rPr lang="en-US" altLang="ko-KR" dirty="0" err="1"/>
              <a:t>Listener</a:t>
            </a:r>
            <a:r>
              <a:rPr lang="en-US" altLang="ko-KR" dirty="0"/>
              <a:t>(); // Action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2"/>
            <a:r>
              <a:rPr lang="en-US" altLang="ko-KR" dirty="0" err="1"/>
              <a:t>JButton.add</a:t>
            </a:r>
            <a:r>
              <a:rPr lang="en-US" altLang="ko-KR" dirty="0" err="1">
                <a:solidFill>
                  <a:srgbClr val="FF0000"/>
                </a:solidFill>
              </a:rPr>
              <a:t>Key</a:t>
            </a:r>
            <a:r>
              <a:rPr lang="en-US" altLang="ko-KR" dirty="0" err="1"/>
              <a:t>Listener</a:t>
            </a:r>
            <a:r>
              <a:rPr lang="en-US" altLang="ko-KR" dirty="0"/>
              <a:t>(); // Key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2"/>
            <a:r>
              <a:rPr lang="en-US" altLang="ko-KR" dirty="0" err="1"/>
              <a:t>JButton.add</a:t>
            </a:r>
            <a:r>
              <a:rPr lang="en-US" altLang="ko-KR" dirty="0" err="1">
                <a:solidFill>
                  <a:srgbClr val="FF0000"/>
                </a:solidFill>
              </a:rPr>
              <a:t>Focus</a:t>
            </a:r>
            <a:r>
              <a:rPr lang="en-US" altLang="ko-KR" dirty="0" err="1"/>
              <a:t>Listener</a:t>
            </a:r>
            <a:r>
              <a:rPr lang="en-US" altLang="ko-KR" dirty="0"/>
              <a:t>(); // Focus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컴포넌트는 한 이벤트에 대해 여러 개의 </a:t>
            </a:r>
            <a:r>
              <a:rPr lang="ko-KR" altLang="en-US" dirty="0" err="1"/>
              <a:t>리스너를</a:t>
            </a:r>
            <a:r>
              <a:rPr lang="ko-KR" altLang="en-US" dirty="0"/>
              <a:t> 동시에 가질 수 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err="1"/>
              <a:t>JButton.add</a:t>
            </a:r>
            <a:r>
              <a:rPr lang="en-US" altLang="ko-KR" dirty="0" err="1">
                <a:solidFill>
                  <a:srgbClr val="FF0000"/>
                </a:solidFill>
              </a:rPr>
              <a:t>Action</a:t>
            </a:r>
            <a:r>
              <a:rPr lang="en-US" altLang="ko-KR" dirty="0" err="1"/>
              <a:t>Listener</a:t>
            </a:r>
            <a:r>
              <a:rPr lang="en-US" altLang="ko-KR" dirty="0"/>
              <a:t>(new MyButtonListener1());</a:t>
            </a:r>
          </a:p>
          <a:p>
            <a:pPr lvl="2"/>
            <a:r>
              <a:rPr lang="en-US" altLang="ko-KR" dirty="0" err="1"/>
              <a:t>JButton.add</a:t>
            </a:r>
            <a:r>
              <a:rPr lang="en-US" altLang="ko-KR" dirty="0" err="1">
                <a:solidFill>
                  <a:srgbClr val="FF0000"/>
                </a:solidFill>
              </a:rPr>
              <a:t>Action</a:t>
            </a:r>
            <a:r>
              <a:rPr lang="en-US" altLang="ko-KR" dirty="0" err="1"/>
              <a:t>Listener</a:t>
            </a:r>
            <a:r>
              <a:rPr lang="en-US" altLang="ko-KR" dirty="0"/>
              <a:t>(new MyButtonListener2());</a:t>
            </a:r>
            <a:endParaRPr lang="ko-KR" altLang="en-US" dirty="0"/>
          </a:p>
          <a:p>
            <a:pPr lvl="2"/>
            <a:r>
              <a:rPr lang="en-US" altLang="ko-KR" dirty="0" err="1"/>
              <a:t>JButton.add</a:t>
            </a:r>
            <a:r>
              <a:rPr lang="en-US" altLang="ko-KR" dirty="0" err="1">
                <a:solidFill>
                  <a:srgbClr val="FF0000"/>
                </a:solidFill>
              </a:rPr>
              <a:t>Action</a:t>
            </a:r>
            <a:r>
              <a:rPr lang="en-US" altLang="ko-KR" dirty="0" err="1"/>
              <a:t>Listener</a:t>
            </a:r>
            <a:r>
              <a:rPr lang="en-US" altLang="ko-KR" dirty="0"/>
              <a:t>(new MyButtonListener3());</a:t>
            </a:r>
          </a:p>
          <a:p>
            <a:pPr lvl="2"/>
            <a:r>
              <a:rPr lang="ko-KR" altLang="en-US" dirty="0"/>
              <a:t>이때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리스너는</a:t>
            </a:r>
            <a:r>
              <a:rPr lang="ko-KR" altLang="en-US" dirty="0"/>
              <a:t> 등록된 반대 순으로 모두 실행된다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0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898"/>
    </mc:Choice>
    <mc:Fallback xmlns="">
      <p:transition spd="slow" advTm="7589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가지 방법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독립 클래스로 작성</a:t>
            </a:r>
            <a:endParaRPr lang="en-US" altLang="ko-KR" dirty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완전한 클래스로 작성</a:t>
            </a:r>
            <a:endParaRPr lang="en-US" altLang="ko-KR" dirty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여러 곳에서 사용할 때 적합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내부 클래스</a:t>
            </a:r>
            <a:r>
              <a:rPr lang="en-US" altLang="ko-KR" dirty="0"/>
              <a:t>(inner class)</a:t>
            </a:r>
            <a:r>
              <a:rPr lang="ko-KR" altLang="en-US" dirty="0"/>
              <a:t>로 작성</a:t>
            </a:r>
            <a:endParaRPr lang="en-US" altLang="ko-KR" dirty="0"/>
          </a:p>
          <a:p>
            <a:pPr lvl="2"/>
            <a:r>
              <a:rPr lang="ko-KR" altLang="en-US" dirty="0"/>
              <a:t>클래스 안에 멤버처럼 클래스 작성</a:t>
            </a:r>
            <a:endParaRPr lang="en-US" altLang="ko-KR" dirty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특정 클래스에서만 사용할 때 적합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익명 클래스</a:t>
            </a:r>
            <a:r>
              <a:rPr lang="en-US" altLang="ko-KR" dirty="0"/>
              <a:t>(anonymous class)</a:t>
            </a:r>
            <a:r>
              <a:rPr lang="ko-KR" altLang="en-US" dirty="0"/>
              <a:t>로 작성</a:t>
            </a:r>
            <a:endParaRPr lang="en-US" altLang="ko-KR" dirty="0"/>
          </a:p>
          <a:p>
            <a:pPr lvl="2"/>
            <a:r>
              <a:rPr lang="ko-KR" altLang="en-US" dirty="0"/>
              <a:t>클래스의 이름 없이 간단히 </a:t>
            </a:r>
            <a:r>
              <a:rPr lang="ko-KR" altLang="en-US" dirty="0" err="1"/>
              <a:t>리스너</a:t>
            </a:r>
            <a:r>
              <a:rPr lang="ko-KR" altLang="en-US" dirty="0"/>
              <a:t> 작성</a:t>
            </a:r>
            <a:endParaRPr lang="en-US" altLang="ko-KR" dirty="0"/>
          </a:p>
          <a:p>
            <a:pPr lvl="2"/>
            <a:r>
              <a:rPr lang="ko-KR" altLang="en-US" dirty="0"/>
              <a:t>클래스 조차 만들 필요 없이 </a:t>
            </a:r>
            <a:r>
              <a:rPr lang="ko-KR" altLang="en-US" dirty="0" err="1"/>
              <a:t>리스너</a:t>
            </a:r>
            <a:r>
              <a:rPr lang="ko-KR" altLang="en-US" dirty="0"/>
              <a:t> 코드가 간단한 경우에 적합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84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373"/>
    </mc:Choice>
    <mc:Fallback xmlns="">
      <p:transition spd="slow" advTm="7437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36058" y="237767"/>
            <a:ext cx="8153400" cy="679450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10-1 : </a:t>
            </a:r>
            <a:r>
              <a:rPr lang="ko-KR" altLang="en-US" sz="2400" dirty="0"/>
              <a:t>독립 클래스로 </a:t>
            </a:r>
            <a:r>
              <a:rPr lang="en-US" altLang="ko-KR" sz="2400" dirty="0"/>
              <a:t>Action </a:t>
            </a:r>
            <a:r>
              <a:rPr lang="ko-KR" altLang="en-US" sz="2400" dirty="0"/>
              <a:t>이벤트의 </a:t>
            </a:r>
            <a:r>
              <a:rPr lang="ko-KR" altLang="en-US" sz="2400" dirty="0" err="1"/>
              <a:t>리스너</a:t>
            </a:r>
            <a:r>
              <a:rPr lang="ko-KR" altLang="en-US" sz="2400" dirty="0"/>
              <a:t> 작성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19872" y="908720"/>
            <a:ext cx="5577356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java.awt.*;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IndepClassListener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</a:t>
            </a:r>
            <a:r>
              <a:rPr lang="ko-KR" altLang="en-US" sz="1200" dirty="0"/>
              <a:t> </a:t>
            </a:r>
            <a:r>
              <a:rPr lang="en-US" altLang="ko-KR" sz="1200" dirty="0" err="1"/>
              <a:t>IndepClassListener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(“Action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예제</a:t>
            </a:r>
            <a:r>
              <a:rPr lang="en-US" altLang="ko-KR" sz="1200" dirty="0"/>
              <a:t>”);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c.setLayout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(“Action”);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btn.addActionListener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()); </a:t>
            </a:r>
            <a:r>
              <a:rPr lang="en-US" altLang="ko-KR" sz="1200" dirty="0"/>
              <a:t>// Action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달기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(350, 150);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	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IndepClassListener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</a:rPr>
              <a:t>class </a:t>
            </a:r>
            <a:r>
              <a:rPr lang="en-US" altLang="ko-KR" sz="1200" b="1" dirty="0" err="1">
                <a:solidFill>
                  <a:srgbClr val="7030A0"/>
                </a:solidFill>
              </a:rPr>
              <a:t>MyActionListener</a:t>
            </a:r>
            <a:r>
              <a:rPr lang="en-US" altLang="ko-KR" sz="1200" b="1" dirty="0">
                <a:solidFill>
                  <a:srgbClr val="7030A0"/>
                </a:solidFill>
              </a:rPr>
              <a:t> implements </a:t>
            </a:r>
            <a:r>
              <a:rPr lang="en-US" altLang="ko-KR" sz="1200" b="1" dirty="0" err="1">
                <a:solidFill>
                  <a:srgbClr val="7030A0"/>
                </a:solidFill>
              </a:rPr>
              <a:t>ActionListener</a:t>
            </a:r>
            <a:r>
              <a:rPr lang="en-US" altLang="ko-KR" sz="1200" b="1" dirty="0">
                <a:solidFill>
                  <a:srgbClr val="7030A0"/>
                </a:solidFill>
              </a:rPr>
              <a:t> { 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</a:rPr>
              <a:t>	public void </a:t>
            </a:r>
            <a:r>
              <a:rPr lang="en-US" altLang="ko-KR" sz="1200" b="1" dirty="0" err="1">
                <a:solidFill>
                  <a:srgbClr val="7030A0"/>
                </a:solidFill>
              </a:rPr>
              <a:t>actionPerformed</a:t>
            </a:r>
            <a:r>
              <a:rPr lang="en-US" altLang="ko-KR" sz="1200" b="1" dirty="0">
                <a:solidFill>
                  <a:srgbClr val="7030A0"/>
                </a:solidFill>
              </a:rPr>
              <a:t>(</a:t>
            </a:r>
            <a:r>
              <a:rPr lang="en-US" altLang="ko-KR" sz="1200" b="1" dirty="0" err="1">
                <a:solidFill>
                  <a:srgbClr val="7030A0"/>
                </a:solidFill>
              </a:rPr>
              <a:t>ActionEvent</a:t>
            </a:r>
            <a:r>
              <a:rPr lang="en-US" altLang="ko-KR" sz="1200" b="1" dirty="0">
                <a:solidFill>
                  <a:srgbClr val="7030A0"/>
                </a:solidFill>
              </a:rPr>
              <a:t> e) {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</a:rPr>
              <a:t>		</a:t>
            </a:r>
            <a:r>
              <a:rPr lang="en-US" altLang="ko-KR" sz="1200" b="1" dirty="0" err="1">
                <a:solidFill>
                  <a:srgbClr val="7030A0"/>
                </a:solidFill>
              </a:rPr>
              <a:t>JButton</a:t>
            </a:r>
            <a:r>
              <a:rPr lang="en-US" altLang="ko-KR" sz="1200" b="1" dirty="0">
                <a:solidFill>
                  <a:srgbClr val="7030A0"/>
                </a:solidFill>
              </a:rPr>
              <a:t> b = (</a:t>
            </a:r>
            <a:r>
              <a:rPr lang="en-US" altLang="ko-KR" sz="1200" b="1" dirty="0" err="1">
                <a:solidFill>
                  <a:srgbClr val="7030A0"/>
                </a:solidFill>
              </a:rPr>
              <a:t>JButton</a:t>
            </a:r>
            <a:r>
              <a:rPr lang="en-US" altLang="ko-KR" sz="1200" b="1" dirty="0">
                <a:solidFill>
                  <a:srgbClr val="7030A0"/>
                </a:solidFill>
              </a:rPr>
              <a:t>)</a:t>
            </a:r>
            <a:r>
              <a:rPr lang="en-US" altLang="ko-KR" sz="1200" b="1" dirty="0" err="1">
                <a:solidFill>
                  <a:srgbClr val="7030A0"/>
                </a:solidFill>
              </a:rPr>
              <a:t>e.getSource</a:t>
            </a:r>
            <a:r>
              <a:rPr lang="en-US" altLang="ko-KR" sz="1200" b="1" dirty="0">
                <a:solidFill>
                  <a:srgbClr val="7030A0"/>
                </a:solidFill>
              </a:rPr>
              <a:t>();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</a:rPr>
              <a:t>		if(</a:t>
            </a:r>
            <a:r>
              <a:rPr lang="en-US" altLang="ko-KR" sz="1200" b="1" dirty="0" err="1">
                <a:solidFill>
                  <a:srgbClr val="7030A0"/>
                </a:solidFill>
              </a:rPr>
              <a:t>b.getText</a:t>
            </a:r>
            <a:r>
              <a:rPr lang="en-US" altLang="ko-KR" sz="1200" b="1" dirty="0">
                <a:solidFill>
                  <a:srgbClr val="7030A0"/>
                </a:solidFill>
              </a:rPr>
              <a:t>().equals("Action"))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</a:rPr>
              <a:t>			</a:t>
            </a:r>
            <a:r>
              <a:rPr lang="en-US" altLang="ko-KR" sz="1200" b="1" dirty="0" err="1">
                <a:solidFill>
                  <a:srgbClr val="7030A0"/>
                </a:solidFill>
              </a:rPr>
              <a:t>b.setText</a:t>
            </a:r>
            <a:r>
              <a:rPr lang="en-US" altLang="ko-KR" sz="1200" b="1" dirty="0">
                <a:solidFill>
                  <a:srgbClr val="7030A0"/>
                </a:solidFill>
              </a:rPr>
              <a:t>("</a:t>
            </a:r>
            <a:r>
              <a:rPr lang="ko-KR" altLang="en-US" sz="1200" b="1" dirty="0">
                <a:solidFill>
                  <a:srgbClr val="7030A0"/>
                </a:solidFill>
              </a:rPr>
              <a:t>액션</a:t>
            </a:r>
            <a:r>
              <a:rPr lang="en-US" altLang="ko-KR" sz="1200" b="1" dirty="0">
                <a:solidFill>
                  <a:srgbClr val="7030A0"/>
                </a:solidFill>
              </a:rPr>
              <a:t>");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</a:rPr>
              <a:t>		else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</a:rPr>
              <a:t>			</a:t>
            </a:r>
            <a:r>
              <a:rPr lang="en-US" altLang="ko-KR" sz="1200" b="1" dirty="0" err="1">
                <a:solidFill>
                  <a:srgbClr val="7030A0"/>
                </a:solidFill>
              </a:rPr>
              <a:t>b.setText</a:t>
            </a:r>
            <a:r>
              <a:rPr lang="en-US" altLang="ko-KR" sz="1200" b="1" dirty="0">
                <a:solidFill>
                  <a:srgbClr val="7030A0"/>
                </a:solidFill>
              </a:rPr>
              <a:t>("Action");			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</a:rPr>
              <a:t>	}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</a:rPr>
              <a:t>}</a:t>
            </a:r>
          </a:p>
        </p:txBody>
      </p:sp>
      <p:sp>
        <p:nvSpPr>
          <p:cNvPr id="6" name="왼쪽 중괄호 5"/>
          <p:cNvSpPr/>
          <p:nvPr/>
        </p:nvSpPr>
        <p:spPr>
          <a:xfrm>
            <a:off x="3014956" y="4941168"/>
            <a:ext cx="357190" cy="1440160"/>
          </a:xfrm>
          <a:prstGeom prst="leftBrace">
            <a:avLst>
              <a:gd name="adj1" fmla="val 14158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5430415"/>
            <a:ext cx="1886401" cy="46166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MyActionListener.java  </a:t>
            </a:r>
            <a:r>
              <a:rPr lang="ko-KR" altLang="en-US" sz="1200" dirty="0"/>
              <a:t>파일로 작성하여도 됨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4" y="3582379"/>
            <a:ext cx="2664296" cy="135878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75814"/>
            <a:ext cx="2664296" cy="135878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cxnSp>
        <p:nvCxnSpPr>
          <p:cNvPr id="5" name="직선 화살표 연결선 4"/>
          <p:cNvCxnSpPr/>
          <p:nvPr/>
        </p:nvCxnSpPr>
        <p:spPr>
          <a:xfrm>
            <a:off x="1763688" y="1988840"/>
            <a:ext cx="0" cy="18732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1547664" y="1988840"/>
            <a:ext cx="0" cy="1873267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01055" y="306201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버튼 클릭</a:t>
            </a:r>
          </a:p>
        </p:txBody>
      </p:sp>
    </p:spTree>
    <p:extLst>
      <p:ext uri="{BB962C8B-B14F-4D97-AF65-F5344CB8AC3E}">
        <p14:creationId xmlns:p14="http://schemas.microsoft.com/office/powerpoint/2010/main" val="362255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6583"/>
    </mc:Choice>
    <mc:Fallback xmlns="">
      <p:transition spd="slow" advTm="65658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755576" y="0"/>
            <a:ext cx="7632848" cy="679450"/>
          </a:xfrm>
        </p:spPr>
        <p:txBody>
          <a:bodyPr>
            <a:normAutofit fontScale="90000"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10-2 : </a:t>
            </a:r>
            <a:r>
              <a:rPr lang="ko-KR" altLang="en-US" sz="2400" dirty="0"/>
              <a:t>내부 클래스로 </a:t>
            </a:r>
            <a:r>
              <a:rPr lang="en-US" altLang="ko-KR" sz="2400" dirty="0"/>
              <a:t>Action </a:t>
            </a:r>
            <a:r>
              <a:rPr lang="ko-KR" altLang="en-US" sz="2400" dirty="0"/>
              <a:t>이벤트 </a:t>
            </a:r>
            <a:r>
              <a:rPr lang="ko-KR" altLang="en-US" sz="2400" dirty="0" err="1"/>
              <a:t>리스너</a:t>
            </a:r>
            <a:r>
              <a:rPr lang="ko-KR" altLang="en-US" sz="2400" dirty="0"/>
              <a:t> 만들기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758528" y="620688"/>
            <a:ext cx="5249378" cy="6186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InnerClassListener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InnerClassListener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("Action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c.setLayout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btn.addActionListener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());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(350, 150);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	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</a:rPr>
              <a:t>	</a:t>
            </a:r>
            <a:r>
              <a:rPr lang="en-US" altLang="ko-KR" sz="1200" dirty="0">
                <a:solidFill>
                  <a:srgbClr val="7030A0"/>
                </a:solidFill>
              </a:rPr>
              <a:t>private class </a:t>
            </a:r>
            <a:r>
              <a:rPr lang="en-US" altLang="ko-KR" sz="1200" dirty="0" err="1">
                <a:solidFill>
                  <a:srgbClr val="7030A0"/>
                </a:solidFill>
              </a:rPr>
              <a:t>MyActionListener</a:t>
            </a:r>
            <a:r>
              <a:rPr lang="en-US" altLang="ko-KR" sz="1200" dirty="0">
                <a:solidFill>
                  <a:srgbClr val="7030A0"/>
                </a:solidFill>
              </a:rPr>
              <a:t> implements </a:t>
            </a:r>
            <a:r>
              <a:rPr lang="en-US" altLang="ko-KR" sz="1200" dirty="0" err="1">
                <a:solidFill>
                  <a:srgbClr val="7030A0"/>
                </a:solidFill>
              </a:rPr>
              <a:t>ActionListener</a:t>
            </a:r>
            <a:r>
              <a:rPr lang="en-US" altLang="ko-KR" sz="1200" dirty="0">
                <a:solidFill>
                  <a:srgbClr val="7030A0"/>
                </a:solidFill>
              </a:rPr>
              <a:t> {</a:t>
            </a: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</a:rPr>
              <a:t>		public void </a:t>
            </a:r>
            <a:r>
              <a:rPr lang="en-US" altLang="ko-KR" sz="1200" dirty="0" err="1">
                <a:solidFill>
                  <a:srgbClr val="7030A0"/>
                </a:solidFill>
              </a:rPr>
              <a:t>actionPerformed</a:t>
            </a:r>
            <a:r>
              <a:rPr lang="en-US" altLang="ko-KR" sz="1200" dirty="0">
                <a:solidFill>
                  <a:srgbClr val="7030A0"/>
                </a:solidFill>
              </a:rPr>
              <a:t>(</a:t>
            </a:r>
            <a:r>
              <a:rPr lang="en-US" altLang="ko-KR" sz="1200" dirty="0" err="1">
                <a:solidFill>
                  <a:srgbClr val="7030A0"/>
                </a:solidFill>
              </a:rPr>
              <a:t>ActionEvent</a:t>
            </a:r>
            <a:r>
              <a:rPr lang="en-US" altLang="ko-KR" sz="1200" dirty="0">
                <a:solidFill>
                  <a:srgbClr val="7030A0"/>
                </a:solidFill>
              </a:rPr>
              <a:t> e) {</a:t>
            </a: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</a:rPr>
              <a:t>			</a:t>
            </a:r>
            <a:r>
              <a:rPr lang="en-US" altLang="ko-KR" sz="1200" dirty="0" err="1">
                <a:solidFill>
                  <a:srgbClr val="7030A0"/>
                </a:solidFill>
              </a:rPr>
              <a:t>JButton</a:t>
            </a:r>
            <a:r>
              <a:rPr lang="en-US" altLang="ko-KR" sz="1200" dirty="0">
                <a:solidFill>
                  <a:srgbClr val="7030A0"/>
                </a:solidFill>
              </a:rPr>
              <a:t> b = (</a:t>
            </a:r>
            <a:r>
              <a:rPr lang="en-US" altLang="ko-KR" sz="1200" dirty="0" err="1">
                <a:solidFill>
                  <a:srgbClr val="7030A0"/>
                </a:solidFill>
              </a:rPr>
              <a:t>JButton</a:t>
            </a:r>
            <a:r>
              <a:rPr lang="en-US" altLang="ko-KR" sz="1200" dirty="0">
                <a:solidFill>
                  <a:srgbClr val="7030A0"/>
                </a:solidFill>
              </a:rPr>
              <a:t>)</a:t>
            </a:r>
            <a:r>
              <a:rPr lang="en-US" altLang="ko-KR" sz="1200" dirty="0" err="1">
                <a:solidFill>
                  <a:srgbClr val="7030A0"/>
                </a:solidFill>
              </a:rPr>
              <a:t>e.getSource</a:t>
            </a:r>
            <a:r>
              <a:rPr lang="en-US" altLang="ko-KR" sz="1200" dirty="0">
                <a:solidFill>
                  <a:srgbClr val="7030A0"/>
                </a:solidFill>
              </a:rPr>
              <a:t>();</a:t>
            </a: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</a:rPr>
              <a:t>			if(</a:t>
            </a:r>
            <a:r>
              <a:rPr lang="en-US" altLang="ko-KR" sz="1200" dirty="0" err="1">
                <a:solidFill>
                  <a:srgbClr val="7030A0"/>
                </a:solidFill>
              </a:rPr>
              <a:t>b.getText</a:t>
            </a:r>
            <a:r>
              <a:rPr lang="en-US" altLang="ko-KR" sz="1200" dirty="0">
                <a:solidFill>
                  <a:srgbClr val="7030A0"/>
                </a:solidFill>
              </a:rPr>
              <a:t>().equals("Action"))</a:t>
            </a: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</a:rPr>
              <a:t>				</a:t>
            </a:r>
            <a:r>
              <a:rPr lang="en-US" altLang="ko-KR" sz="1200" dirty="0" err="1">
                <a:solidFill>
                  <a:srgbClr val="7030A0"/>
                </a:solidFill>
              </a:rPr>
              <a:t>b.setText</a:t>
            </a:r>
            <a:r>
              <a:rPr lang="en-US" altLang="ko-KR" sz="1200" dirty="0">
                <a:solidFill>
                  <a:srgbClr val="7030A0"/>
                </a:solidFill>
              </a:rPr>
              <a:t>("</a:t>
            </a:r>
            <a:r>
              <a:rPr lang="ko-KR" altLang="en-US" sz="1200" dirty="0">
                <a:solidFill>
                  <a:srgbClr val="7030A0"/>
                </a:solidFill>
              </a:rPr>
              <a:t>액션</a:t>
            </a:r>
            <a:r>
              <a:rPr lang="en-US" altLang="ko-KR" sz="1200" dirty="0">
                <a:solidFill>
                  <a:srgbClr val="7030A0"/>
                </a:solidFill>
              </a:rPr>
              <a:t>");</a:t>
            </a: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</a:rPr>
              <a:t>			else</a:t>
            </a: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</a:rPr>
              <a:t>				</a:t>
            </a:r>
            <a:r>
              <a:rPr lang="en-US" altLang="ko-KR" sz="1200" dirty="0" err="1">
                <a:solidFill>
                  <a:srgbClr val="7030A0"/>
                </a:solidFill>
              </a:rPr>
              <a:t>b.setText</a:t>
            </a:r>
            <a:r>
              <a:rPr lang="en-US" altLang="ko-KR" sz="1200" dirty="0">
                <a:solidFill>
                  <a:srgbClr val="7030A0"/>
                </a:solidFill>
              </a:rPr>
              <a:t>("Action");</a:t>
            </a: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</a:rPr>
              <a:t>			// </a:t>
            </a:r>
            <a:r>
              <a:rPr lang="en-US" altLang="ko-KR" sz="1200" dirty="0" err="1">
                <a:solidFill>
                  <a:srgbClr val="7030A0"/>
                </a:solidFill>
              </a:rPr>
              <a:t>InnerClassListener</a:t>
            </a:r>
            <a:r>
              <a:rPr lang="ko-KR" altLang="en-US" sz="1200" dirty="0">
                <a:solidFill>
                  <a:srgbClr val="7030A0"/>
                </a:solidFill>
              </a:rPr>
              <a:t>의 멤버나 </a:t>
            </a:r>
            <a:r>
              <a:rPr lang="en-US" altLang="ko-KR" sz="1200" dirty="0" err="1">
                <a:solidFill>
                  <a:srgbClr val="7030A0"/>
                </a:solidFill>
              </a:rPr>
              <a:t>JFrame</a:t>
            </a:r>
            <a:r>
              <a:rPr lang="ko-KR" altLang="en-US" sz="1200" dirty="0">
                <a:solidFill>
                  <a:srgbClr val="7030A0"/>
                </a:solidFill>
              </a:rPr>
              <a:t>의 멤버를 호출할 수 있음</a:t>
            </a: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</a:rPr>
              <a:t>			</a:t>
            </a:r>
            <a:r>
              <a:rPr lang="en-US" altLang="ko-KR" sz="1200" dirty="0" err="1">
                <a:solidFill>
                  <a:srgbClr val="7030A0"/>
                </a:solidFill>
              </a:rPr>
              <a:t>InnerClassListener.this.setTitle</a:t>
            </a:r>
            <a:r>
              <a:rPr lang="en-US" altLang="ko-KR" sz="1200" dirty="0">
                <a:solidFill>
                  <a:srgbClr val="7030A0"/>
                </a:solidFill>
              </a:rPr>
              <a:t>(</a:t>
            </a:r>
            <a:r>
              <a:rPr lang="en-US" altLang="ko-KR" sz="1200" dirty="0" err="1">
                <a:solidFill>
                  <a:srgbClr val="7030A0"/>
                </a:solidFill>
              </a:rPr>
              <a:t>b.getText</a:t>
            </a:r>
            <a:r>
              <a:rPr lang="en-US" altLang="ko-KR" sz="1200" dirty="0">
                <a:solidFill>
                  <a:srgbClr val="7030A0"/>
                </a:solidFill>
              </a:rPr>
              <a:t>()); // </a:t>
            </a:r>
            <a:r>
              <a:rPr lang="ko-KR" altLang="en-US" sz="1200" dirty="0">
                <a:solidFill>
                  <a:srgbClr val="7030A0"/>
                </a:solidFill>
              </a:rPr>
              <a:t>프레임 타이틀에</a:t>
            </a:r>
            <a:endParaRPr lang="en-US" altLang="ko-KR" sz="1200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</a:rPr>
              <a:t>																	</a:t>
            </a:r>
            <a:r>
              <a:rPr lang="ko-KR" altLang="en-US" sz="1200" dirty="0">
                <a:solidFill>
                  <a:srgbClr val="7030A0"/>
                </a:solidFill>
              </a:rPr>
              <a:t> 버튼 문자열을 출력한다</a:t>
            </a:r>
            <a:r>
              <a:rPr lang="en-US" altLang="ko-KR" sz="1200" dirty="0">
                <a:solidFill>
                  <a:srgbClr val="7030A0"/>
                </a:solidFill>
              </a:rPr>
              <a:t>.</a:t>
            </a: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</a:rPr>
              <a:t>		}</a:t>
            </a: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</a:rPr>
              <a:t>	}</a:t>
            </a:r>
          </a:p>
          <a:p>
            <a:pPr defTabSz="180000"/>
            <a:endParaRPr lang="en-US" altLang="ko-KR" sz="1200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InnerClassListener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}} </a:t>
            </a:r>
          </a:p>
        </p:txBody>
      </p:sp>
      <p:sp>
        <p:nvSpPr>
          <p:cNvPr id="6" name="왼쪽 중괄호 5"/>
          <p:cNvSpPr/>
          <p:nvPr/>
        </p:nvSpPr>
        <p:spPr>
          <a:xfrm>
            <a:off x="3579933" y="3901387"/>
            <a:ext cx="357190" cy="2016783"/>
          </a:xfrm>
          <a:prstGeom prst="leftBrace">
            <a:avLst>
              <a:gd name="adj1" fmla="val 14158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7247" y="4652577"/>
            <a:ext cx="3061744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/>
              <a:t> Action </a:t>
            </a:r>
            <a:r>
              <a:rPr lang="ko-KR" altLang="en-US" sz="1200" dirty="0" err="1"/>
              <a:t>리스너를</a:t>
            </a:r>
            <a:r>
              <a:rPr lang="ko-KR" altLang="en-US" sz="1200" dirty="0"/>
              <a:t> 내부 클래스로 작성</a:t>
            </a:r>
            <a:endParaRPr lang="en-US" altLang="ko-KR" sz="1200" dirty="0"/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 private</a:t>
            </a:r>
            <a:r>
              <a:rPr lang="ko-KR" altLang="en-US" sz="1200" dirty="0"/>
              <a:t>으로 선언하여 </a:t>
            </a:r>
            <a:r>
              <a:rPr lang="en-US" altLang="ko-KR" sz="1200" dirty="0" err="1"/>
              <a:t>InnerClassListener</a:t>
            </a:r>
            <a:endParaRPr lang="en-US" altLang="ko-KR" sz="1200" dirty="0"/>
          </a:p>
          <a:p>
            <a:r>
              <a:rPr lang="en-US" altLang="ko-KR" sz="1200" dirty="0"/>
              <a:t> </a:t>
            </a:r>
            <a:r>
              <a:rPr lang="ko-KR" altLang="en-US" sz="1200" dirty="0"/>
              <a:t>외부에서 사용할 수 없게 함</a:t>
            </a:r>
            <a:endParaRPr lang="en-US" altLang="ko-KR" sz="1200" dirty="0"/>
          </a:p>
          <a:p>
            <a:pPr>
              <a:buFont typeface="Arial" pitchFamily="34" charset="0"/>
              <a:buChar char="•"/>
            </a:pPr>
            <a:endParaRPr lang="en-US" altLang="ko-KR" sz="1200" dirty="0"/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 </a:t>
            </a:r>
            <a:r>
              <a:rPr lang="ko-KR" altLang="en-US" sz="1200" dirty="0" err="1"/>
              <a:t>리스너에서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InnerClassListener</a:t>
            </a:r>
            <a:r>
              <a:rPr lang="ko-KR" altLang="en-US" sz="1200" dirty="0"/>
              <a:t>의 </a:t>
            </a:r>
            <a:endParaRPr lang="en-US" altLang="ko-KR" sz="1200" dirty="0"/>
          </a:p>
          <a:p>
            <a:r>
              <a:rPr lang="ko-KR" altLang="en-US" sz="1200" dirty="0"/>
              <a:t>  멤버에 대한 접근 용이</a:t>
            </a:r>
          </a:p>
        </p:txBody>
      </p:sp>
      <p:sp>
        <p:nvSpPr>
          <p:cNvPr id="22" name="자유형 21"/>
          <p:cNvSpPr/>
          <p:nvPr/>
        </p:nvSpPr>
        <p:spPr>
          <a:xfrm>
            <a:off x="2771801" y="5373216"/>
            <a:ext cx="1584175" cy="149725"/>
          </a:xfrm>
          <a:custGeom>
            <a:avLst/>
            <a:gdLst>
              <a:gd name="connsiteX0" fmla="*/ 0 w 1250302"/>
              <a:gd name="connsiteY0" fmla="*/ 513183 h 513183"/>
              <a:gd name="connsiteX1" fmla="*/ 289249 w 1250302"/>
              <a:gd name="connsiteY1" fmla="*/ 307910 h 513183"/>
              <a:gd name="connsiteX2" fmla="*/ 541175 w 1250302"/>
              <a:gd name="connsiteY2" fmla="*/ 102636 h 513183"/>
              <a:gd name="connsiteX3" fmla="*/ 1250302 w 1250302"/>
              <a:gd name="connsiteY3" fmla="*/ 0 h 51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0302" h="513183">
                <a:moveTo>
                  <a:pt x="0" y="513183"/>
                </a:moveTo>
                <a:cubicBezTo>
                  <a:pt x="99526" y="444758"/>
                  <a:pt x="199053" y="376334"/>
                  <a:pt x="289249" y="307910"/>
                </a:cubicBezTo>
                <a:cubicBezTo>
                  <a:pt x="379445" y="239486"/>
                  <a:pt x="381000" y="153954"/>
                  <a:pt x="541175" y="102636"/>
                </a:cubicBezTo>
                <a:cubicBezTo>
                  <a:pt x="701350" y="51318"/>
                  <a:pt x="975826" y="25659"/>
                  <a:pt x="1250302" y="0"/>
                </a:cubicBezTo>
              </a:path>
            </a:pathLst>
          </a:cu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endCxn id="6" idx="1"/>
          </p:cNvCxnSpPr>
          <p:nvPr/>
        </p:nvCxnSpPr>
        <p:spPr>
          <a:xfrm>
            <a:off x="3407156" y="4909778"/>
            <a:ext cx="172777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36" y="2759751"/>
            <a:ext cx="2971136" cy="12637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36" y="1263879"/>
            <a:ext cx="2971136" cy="12637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모서리가 둥근 사각형 설명선 11"/>
          <p:cNvSpPr/>
          <p:nvPr/>
        </p:nvSpPr>
        <p:spPr>
          <a:xfrm>
            <a:off x="102711" y="3197384"/>
            <a:ext cx="1228929" cy="442674"/>
          </a:xfrm>
          <a:prstGeom prst="wedgeRoundRectCallout">
            <a:avLst>
              <a:gd name="adj1" fmla="val -3222"/>
              <a:gd name="adj2" fmla="val -1042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YDVYGOStd12"/>
              </a:rPr>
              <a:t>버튼의 문자열을</a:t>
            </a:r>
          </a:p>
          <a:p>
            <a:r>
              <a:rPr lang="ko-KR" altLang="en-US" sz="1000" dirty="0">
                <a:latin typeface="YDVYGOStd12"/>
              </a:rPr>
              <a:t>타이틀에 출력</a:t>
            </a:r>
            <a:endParaRPr lang="ko-KR" altLang="en-US" sz="2400" dirty="0"/>
          </a:p>
        </p:txBody>
      </p:sp>
      <p:sp>
        <p:nvSpPr>
          <p:cNvPr id="13" name="직사각형 12"/>
          <p:cNvSpPr/>
          <p:nvPr/>
        </p:nvSpPr>
        <p:spPr>
          <a:xfrm>
            <a:off x="3927477" y="3799831"/>
            <a:ext cx="4957825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private class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actionPerformed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ActionEvent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b = (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if(</a:t>
            </a:r>
            <a:r>
              <a:rPr lang="en-US" altLang="ko-KR" sz="1200" dirty="0" err="1"/>
              <a:t>b.getText</a:t>
            </a:r>
            <a:r>
              <a:rPr lang="en-US" altLang="ko-KR" sz="1200" dirty="0"/>
              <a:t>().equals("Action"))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</a:t>
            </a:r>
            <a:r>
              <a:rPr lang="ko-KR" altLang="en-US" sz="1200" dirty="0"/>
              <a:t>액션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else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en-US" altLang="ko-KR" sz="1200" dirty="0" err="1"/>
              <a:t>InnerClassListener</a:t>
            </a:r>
            <a:r>
              <a:rPr lang="ko-KR" altLang="en-US" sz="1200" dirty="0"/>
              <a:t>의 멤버나 </a:t>
            </a:r>
            <a:r>
              <a:rPr lang="en-US" altLang="ko-KR" sz="1200" dirty="0" err="1"/>
              <a:t>JFrame</a:t>
            </a:r>
            <a:r>
              <a:rPr lang="ko-KR" altLang="en-US" sz="1200" dirty="0"/>
              <a:t>의 멤버를 호출할 수 있음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InnerClassListener.this.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b.getText</a:t>
            </a:r>
            <a:r>
              <a:rPr lang="en-US" altLang="ko-KR" sz="1200" dirty="0"/>
              <a:t>()); // </a:t>
            </a:r>
            <a:r>
              <a:rPr lang="ko-KR" altLang="en-US" sz="1200" dirty="0"/>
              <a:t>프레임 타이틀에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															</a:t>
            </a:r>
            <a:r>
              <a:rPr lang="ko-KR" altLang="en-US" sz="1200" dirty="0"/>
              <a:t> 버튼 문자열을 출력한다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	</a:t>
            </a:r>
          </a:p>
        </p:txBody>
      </p:sp>
    </p:spTree>
    <p:extLst>
      <p:ext uri="{BB962C8B-B14F-4D97-AF65-F5344CB8AC3E}">
        <p14:creationId xmlns:p14="http://schemas.microsoft.com/office/powerpoint/2010/main" val="247049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449"/>
    </mc:Choice>
    <mc:Fallback xmlns="">
      <p:transition spd="slow" advTm="45544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익명 클래스로 이벤트 리스너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익명 클래스란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클래스 정의 </a:t>
            </a:r>
            <a:r>
              <a:rPr lang="en-US" altLang="ko-KR" dirty="0"/>
              <a:t>+ </a:t>
            </a:r>
            <a:r>
              <a:rPr lang="ko-KR" altLang="en-US" dirty="0" err="1"/>
              <a:t>인스턴스</a:t>
            </a:r>
            <a:r>
              <a:rPr lang="ko-KR" altLang="en-US" dirty="0"/>
              <a:t> 생성</a:t>
            </a:r>
            <a:r>
              <a:rPr lang="en-US" altLang="ko-KR" dirty="0"/>
              <a:t>)</a:t>
            </a:r>
            <a:r>
              <a:rPr lang="ko-KR" altLang="en-US" dirty="0"/>
              <a:t>을 한번에 작성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ActionListener</a:t>
            </a:r>
            <a:r>
              <a:rPr lang="ko-KR" altLang="en-US" dirty="0"/>
              <a:t>를 구현하는 익명의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 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03648" y="2202953"/>
            <a:ext cx="5597244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new </a:t>
            </a:r>
            <a:r>
              <a:rPr lang="ko-KR" altLang="en-US" sz="1600" dirty="0" err="1"/>
              <a:t>익명클래스의수퍼클래스이름</a:t>
            </a:r>
            <a:r>
              <a:rPr lang="en-US" altLang="ko-KR" sz="1600" dirty="0"/>
              <a:t>(</a:t>
            </a:r>
            <a:r>
              <a:rPr lang="ko-KR" altLang="en-US" sz="1600" dirty="0"/>
              <a:t>생성자의 인자들</a:t>
            </a:r>
            <a:r>
              <a:rPr lang="en-US" altLang="ko-KR" sz="1600" dirty="0"/>
              <a:t>) {</a:t>
            </a:r>
          </a:p>
          <a:p>
            <a:r>
              <a:rPr lang="en-US" altLang="ko-KR" sz="1600" dirty="0"/>
              <a:t>     .....................</a:t>
            </a:r>
          </a:p>
          <a:p>
            <a:r>
              <a:rPr lang="en-US" altLang="ko-KR" sz="1600" dirty="0"/>
              <a:t>     </a:t>
            </a:r>
            <a:r>
              <a:rPr lang="ko-KR" altLang="en-US" sz="1600" dirty="0"/>
              <a:t>멤버 구현</a:t>
            </a:r>
            <a:endParaRPr lang="en-US" altLang="ko-KR" sz="1600" dirty="0"/>
          </a:p>
          <a:p>
            <a:r>
              <a:rPr lang="en-US" altLang="ko-KR" sz="1600" dirty="0"/>
              <a:t>     .....................</a:t>
            </a:r>
          </a:p>
          <a:p>
            <a:r>
              <a:rPr lang="en-US" altLang="ko-KR" sz="1600" dirty="0"/>
              <a:t>};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077072"/>
            <a:ext cx="7263169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8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954"/>
    </mc:Choice>
    <mc:Fallback xmlns="">
      <p:transition spd="slow" advTm="24195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07504" y="188639"/>
            <a:ext cx="3563888" cy="1024745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10-3 : </a:t>
            </a:r>
            <a:r>
              <a:rPr lang="ko-KR" altLang="en-US" sz="2000" dirty="0"/>
              <a:t>익명 클래스로 </a:t>
            </a:r>
            <a:r>
              <a:rPr lang="en-US" altLang="ko-KR" sz="2000" dirty="0"/>
              <a:t>Action </a:t>
            </a:r>
            <a:r>
              <a:rPr lang="ko-KR" altLang="en-US" sz="2000" dirty="0"/>
              <a:t>이벤트 </a:t>
            </a:r>
            <a:r>
              <a:rPr lang="ko-KR" altLang="en-US" sz="2000" dirty="0" err="1"/>
              <a:t>리스너</a:t>
            </a:r>
            <a:r>
              <a:rPr lang="ko-KR" altLang="en-US" sz="2000" dirty="0"/>
              <a:t> 만들기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51920" y="404664"/>
            <a:ext cx="4929222" cy="60016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AnonymousClassListener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AnonymousClassListener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("Action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작성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c.setLayout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btn.addActionListener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ActionListener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	public void </a:t>
            </a:r>
            <a:r>
              <a:rPr lang="en-US" altLang="ko-KR" sz="1200" dirty="0" err="1"/>
              <a:t>actionPerformed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ActionEvent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b = (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		if(</a:t>
            </a:r>
            <a:r>
              <a:rPr lang="en-US" altLang="ko-KR" sz="1200" dirty="0" err="1"/>
              <a:t>b.getText</a:t>
            </a:r>
            <a:r>
              <a:rPr lang="en-US" altLang="ko-KR" sz="1200" dirty="0"/>
              <a:t>().equals("Action"))</a:t>
            </a:r>
          </a:p>
          <a:p>
            <a:pPr defTabSz="180000"/>
            <a:r>
              <a:rPr lang="en-US" altLang="ko-KR" sz="1200" dirty="0"/>
              <a:t>		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</a:t>
            </a:r>
            <a:r>
              <a:rPr lang="ko-KR" altLang="en-US" sz="1200" dirty="0"/>
              <a:t>액션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		else</a:t>
            </a:r>
          </a:p>
          <a:p>
            <a:pPr defTabSz="180000"/>
            <a:r>
              <a:rPr lang="en-US" altLang="ko-KR" sz="1200" dirty="0"/>
              <a:t>		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/>
              <a:t>			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b.getText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/>
              <a:t>			}</a:t>
            </a:r>
          </a:p>
          <a:p>
            <a:pPr defTabSz="180000"/>
            <a:r>
              <a:rPr lang="en-US" altLang="ko-KR" sz="1200" dirty="0"/>
              <a:t>		});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(350, 150);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AnonymousClassListener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45041" y="2852936"/>
            <a:ext cx="385535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 err="1"/>
              <a:t>btn.addActionListener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b="1" dirty="0"/>
              <a:t>	public void </a:t>
            </a:r>
            <a:r>
              <a:rPr lang="en-US" altLang="ko-KR" sz="1200" b="1" dirty="0" err="1"/>
              <a:t>actionPerformed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ActionEvent</a:t>
            </a:r>
            <a:r>
              <a:rPr lang="en-US" altLang="ko-KR" sz="1200" b="1" dirty="0"/>
              <a:t> 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b = (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if(</a:t>
            </a:r>
            <a:r>
              <a:rPr lang="en-US" altLang="ko-KR" sz="1200" dirty="0" err="1"/>
              <a:t>b.getText</a:t>
            </a:r>
            <a:r>
              <a:rPr lang="en-US" altLang="ko-KR" sz="1200" dirty="0"/>
              <a:t>().equals("Action"))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</a:t>
            </a:r>
            <a:r>
              <a:rPr lang="ko-KR" altLang="en-US" sz="1200" dirty="0"/>
              <a:t>액션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else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b="1" dirty="0"/>
              <a:t>			</a:t>
            </a:r>
            <a:r>
              <a:rPr lang="en-US" altLang="ko-KR" sz="1200" b="1" dirty="0" err="1"/>
              <a:t>setTitle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b.getText</a:t>
            </a:r>
            <a:r>
              <a:rPr lang="en-US" altLang="ko-KR" sz="1200" b="1" dirty="0"/>
              <a:t>());</a:t>
            </a:r>
          </a:p>
          <a:p>
            <a:pPr defTabSz="180000"/>
            <a:r>
              <a:rPr lang="en-US" altLang="ko-KR" sz="1200" b="1" dirty="0"/>
              <a:t>	}</a:t>
            </a:r>
          </a:p>
          <a:p>
            <a:pPr defTabSz="180000"/>
            <a:r>
              <a:rPr lang="en-US" altLang="ko-KR" sz="1200" b="1" dirty="0"/>
              <a:t>});</a:t>
            </a: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1799184" y="2631599"/>
            <a:ext cx="1872208" cy="442674"/>
          </a:xfrm>
          <a:prstGeom prst="wedgeRoundRectCallout">
            <a:avLst>
              <a:gd name="adj1" fmla="val 81025"/>
              <a:gd name="adj2" fmla="val 350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+mn-ea"/>
              </a:rPr>
              <a:t>익명 클래스로 </a:t>
            </a:r>
            <a:r>
              <a:rPr lang="en-US" altLang="ko-KR" sz="1000" dirty="0">
                <a:latin typeface="+mn-ea"/>
              </a:rPr>
              <a:t>Action </a:t>
            </a:r>
            <a:r>
              <a:rPr lang="ko-KR" altLang="en-US" sz="1000" dirty="0" err="1">
                <a:latin typeface="+mn-ea"/>
              </a:rPr>
              <a:t>리스너</a:t>
            </a:r>
            <a:r>
              <a:rPr lang="ko-KR" altLang="en-US" sz="1000" dirty="0">
                <a:latin typeface="+mn-ea"/>
              </a:rPr>
              <a:t> 작성</a:t>
            </a: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1691680" y="4077072"/>
            <a:ext cx="1872208" cy="612934"/>
          </a:xfrm>
          <a:prstGeom prst="wedgeRoundRectCallout">
            <a:avLst>
              <a:gd name="adj1" fmla="val 116692"/>
              <a:gd name="adj2" fmla="val -140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 err="1">
                <a:latin typeface="+mn-ea"/>
              </a:rPr>
              <a:t>AnonymousClassListener</a:t>
            </a:r>
            <a:r>
              <a:rPr lang="ko-KR" altLang="en-US" sz="1000" dirty="0">
                <a:latin typeface="+mn-ea"/>
              </a:rPr>
              <a:t>의 멤버나 </a:t>
            </a:r>
            <a:r>
              <a:rPr lang="en-US" altLang="ko-KR" sz="1000" dirty="0" err="1">
                <a:latin typeface="+mn-ea"/>
              </a:rPr>
              <a:t>JFrame</a:t>
            </a:r>
            <a:r>
              <a:rPr lang="ko-KR" altLang="en-US" sz="1000" dirty="0">
                <a:latin typeface="+mn-ea"/>
              </a:rPr>
              <a:t>의 멤버를 호출할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8118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673"/>
    </mc:Choice>
    <mc:Fallback xmlns="">
      <p:transition spd="slow" advTm="15367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/>
              <a:t>10-4</a:t>
            </a:r>
            <a:r>
              <a:rPr lang="ko-KR" altLang="en-US" sz="2800" dirty="0"/>
              <a:t> </a:t>
            </a:r>
            <a:r>
              <a:rPr lang="en-US" altLang="ko-KR" sz="2800" dirty="0"/>
              <a:t>: </a:t>
            </a:r>
            <a:r>
              <a:rPr lang="ko-KR" altLang="en-US" sz="2800" dirty="0"/>
              <a:t>마우스로 문자열 이동시키기 </a:t>
            </a:r>
            <a:r>
              <a:rPr lang="en-US" altLang="ko-KR" sz="2800" dirty="0"/>
              <a:t>– </a:t>
            </a:r>
            <a:r>
              <a:rPr lang="ko-KR" altLang="en-US" sz="2800" dirty="0"/>
              <a:t>마우스 이벤트 연습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5797" y="444365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초기화면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04647" y="4443651"/>
            <a:ext cx="224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마우스 다른 곳에 클릭한 경우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38464" y="4443651"/>
            <a:ext cx="224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마우스 다른 곳에 클릭한 경우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93945" y="1340768"/>
            <a:ext cx="8168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</a:rPr>
              <a:t>컨텐트팬의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아무 위치에 마우스 버튼을 누르면 마우스 포인트가 있는 위치로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"hello"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문자열을 옮기는 스윙 응용프로그램을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003" y="2245169"/>
            <a:ext cx="2156622" cy="224692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72" y="2251190"/>
            <a:ext cx="2155480" cy="21924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464" y="2204864"/>
            <a:ext cx="2149368" cy="225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3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591"/>
    </mc:Choice>
    <mc:Fallback xmlns="">
      <p:transition spd="slow" advTm="13959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</a:t>
            </a:r>
            <a:r>
              <a:rPr lang="en-US" altLang="ko-KR"/>
              <a:t> </a:t>
            </a:r>
            <a:r>
              <a:rPr lang="ko-KR" altLang="en-US"/>
              <a:t>기반</a:t>
            </a:r>
            <a:r>
              <a:rPr lang="en-US" altLang="ko-KR"/>
              <a:t> </a:t>
            </a:r>
            <a:r>
              <a:rPr lang="ko-KR" altLang="en-US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/>
              <a:t>이벤트 기반 프로그래밍</a:t>
            </a:r>
            <a:r>
              <a:rPr lang="en-US" altLang="ko-KR" dirty="0"/>
              <a:t>(Event Driven Programming)</a:t>
            </a:r>
          </a:p>
          <a:p>
            <a:pPr lvl="1"/>
            <a:r>
              <a:rPr lang="ko-KR" altLang="en-US" dirty="0"/>
              <a:t>이벤트 종류</a:t>
            </a:r>
            <a:endParaRPr lang="en-US" altLang="ko-KR" dirty="0"/>
          </a:p>
          <a:p>
            <a:pPr lvl="2"/>
            <a:r>
              <a:rPr lang="ko-KR" altLang="en-US" dirty="0"/>
              <a:t>사용자의 입력 </a:t>
            </a:r>
            <a:r>
              <a:rPr lang="en-US" altLang="ko-KR" dirty="0"/>
              <a:t>: </a:t>
            </a:r>
            <a:r>
              <a:rPr lang="ko-KR" altLang="en-US" dirty="0"/>
              <a:t>마우스 드래그</a:t>
            </a:r>
            <a:r>
              <a:rPr lang="en-US" altLang="ko-KR" dirty="0"/>
              <a:t>, </a:t>
            </a:r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/>
              <a:t>키보드 누름 등</a:t>
            </a:r>
            <a:endParaRPr lang="en-US" altLang="ko-KR" dirty="0"/>
          </a:p>
          <a:p>
            <a:pPr lvl="2"/>
            <a:r>
              <a:rPr lang="ko-KR" altLang="en-US" dirty="0"/>
              <a:t>센서로부터의 입력</a:t>
            </a:r>
            <a:r>
              <a:rPr lang="en-US" altLang="ko-KR" dirty="0"/>
              <a:t>, </a:t>
            </a:r>
            <a:r>
              <a:rPr lang="ko-KR" altLang="en-US" dirty="0"/>
              <a:t>네트워크로부터 </a:t>
            </a:r>
            <a:r>
              <a:rPr lang="ko-KR" altLang="en-US" dirty="0" err="1"/>
              <a:t>데이타</a:t>
            </a:r>
            <a:r>
              <a:rPr lang="ko-KR" altLang="en-US" dirty="0"/>
              <a:t> 송수신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다른 응용프로그램이나 다른 </a:t>
            </a:r>
            <a:r>
              <a:rPr lang="ko-KR" altLang="en-US" dirty="0" err="1"/>
              <a:t>스레드로부터의</a:t>
            </a:r>
            <a:r>
              <a:rPr lang="ko-KR" altLang="en-US" dirty="0"/>
              <a:t> 메시지</a:t>
            </a:r>
            <a:endParaRPr lang="en-US" altLang="ko-KR" dirty="0"/>
          </a:p>
          <a:p>
            <a:pPr lvl="1"/>
            <a:r>
              <a:rPr lang="ko-KR" altLang="en-US" dirty="0"/>
              <a:t>이벤트의 발생에 의해 프로그램 흐름이 결정되는 방식</a:t>
            </a:r>
            <a:endParaRPr lang="en-US" altLang="ko-KR" dirty="0"/>
          </a:p>
          <a:p>
            <a:pPr lvl="2"/>
            <a:r>
              <a:rPr lang="ko-KR" altLang="en-US" dirty="0"/>
              <a:t>이벤트가 발생하면 이벤트를 처리하는 루틴</a:t>
            </a:r>
            <a:r>
              <a:rPr lang="en-US" altLang="ko-KR" dirty="0"/>
              <a:t>(</a:t>
            </a:r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en-US" altLang="ko-KR" dirty="0"/>
              <a:t>)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2"/>
            <a:r>
              <a:rPr lang="ko-KR" altLang="en-US" dirty="0"/>
              <a:t>프로그램 내의 어떤 코드가 언제 실행될 지 이벤트 발생에 의해 전적으로 결정</a:t>
            </a:r>
            <a:endParaRPr lang="en-US" altLang="ko-KR" dirty="0"/>
          </a:p>
          <a:p>
            <a:pPr lvl="1"/>
            <a:r>
              <a:rPr lang="ko-KR" altLang="en-US" dirty="0"/>
              <a:t>반대되는 개념 </a:t>
            </a:r>
            <a:r>
              <a:rPr lang="en-US" altLang="ko-KR" dirty="0"/>
              <a:t>: </a:t>
            </a:r>
            <a:r>
              <a:rPr lang="ko-KR" altLang="en-US" dirty="0"/>
              <a:t>배치 실행</a:t>
            </a:r>
            <a:r>
              <a:rPr lang="en-US" altLang="ko-KR" dirty="0"/>
              <a:t>(batch</a:t>
            </a:r>
            <a:r>
              <a:rPr lang="ko-KR" altLang="en-US" dirty="0"/>
              <a:t> </a:t>
            </a:r>
            <a:r>
              <a:rPr lang="en-US" altLang="ko-KR" dirty="0"/>
              <a:t>programming)</a:t>
            </a:r>
          </a:p>
          <a:p>
            <a:pPr lvl="2"/>
            <a:r>
              <a:rPr lang="ko-KR" altLang="en-US" dirty="0"/>
              <a:t>프로그램의 개발자가 프로그램의 흐름을 결정하는 방식</a:t>
            </a:r>
            <a:endParaRPr lang="en-US" altLang="ko-KR" dirty="0"/>
          </a:p>
          <a:p>
            <a:r>
              <a:rPr lang="ko-KR" altLang="en-US" dirty="0"/>
              <a:t>이벤트 기반 프로그램의 구조</a:t>
            </a:r>
            <a:endParaRPr lang="en-US" altLang="ko-KR" dirty="0"/>
          </a:p>
          <a:p>
            <a:pPr lvl="1"/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들의 집합</a:t>
            </a:r>
            <a:endParaRPr lang="en-US" altLang="ko-KR" dirty="0"/>
          </a:p>
          <a:p>
            <a:r>
              <a:rPr lang="ko-KR" altLang="en-US" dirty="0"/>
              <a:t>이벤트 처리 순서</a:t>
            </a:r>
            <a:endParaRPr lang="en-US" altLang="ko-KR" dirty="0"/>
          </a:p>
          <a:p>
            <a:pPr lvl="1"/>
            <a:r>
              <a:rPr lang="ko-KR" altLang="en-US" dirty="0"/>
              <a:t>이벤트 발생</a:t>
            </a:r>
            <a:r>
              <a:rPr lang="en-US" altLang="ko-KR" dirty="0"/>
              <a:t>(</a:t>
            </a:r>
            <a:r>
              <a:rPr lang="ko-KR" altLang="en-US" dirty="0"/>
              <a:t>예 </a:t>
            </a:r>
            <a:r>
              <a:rPr lang="en-US" altLang="ko-KR" dirty="0"/>
              <a:t>:</a:t>
            </a:r>
            <a:r>
              <a:rPr lang="ko-KR" altLang="en-US" dirty="0"/>
              <a:t>마우스나 키보드의 움직임 혹은 입력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이벤트</a:t>
            </a:r>
            <a:r>
              <a:rPr lang="en-US" altLang="ko-KR" dirty="0"/>
              <a:t>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pPr lvl="2"/>
            <a:r>
              <a:rPr lang="ko-KR" altLang="en-US" dirty="0"/>
              <a:t>현재 발생한 이벤트에 대한 정보를 가진 객체</a:t>
            </a:r>
            <a:endParaRPr lang="en-US" altLang="ko-KR" dirty="0"/>
          </a:p>
          <a:p>
            <a:pPr lvl="1"/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찾기</a:t>
            </a:r>
            <a:endParaRPr lang="en-US" altLang="ko-KR" dirty="0"/>
          </a:p>
          <a:p>
            <a:pPr lvl="1"/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2"/>
            <a:r>
              <a:rPr lang="ko-KR" altLang="en-US" dirty="0"/>
              <a:t>이벤트</a:t>
            </a:r>
            <a:r>
              <a:rPr lang="en-US" altLang="ko-KR" dirty="0"/>
              <a:t> </a:t>
            </a:r>
            <a:r>
              <a:rPr lang="ko-KR" altLang="en-US" dirty="0"/>
              <a:t>객체가 </a:t>
            </a:r>
            <a:r>
              <a:rPr lang="ko-KR" altLang="en-US" dirty="0" err="1"/>
              <a:t>리스너에</a:t>
            </a:r>
            <a:r>
              <a:rPr lang="ko-KR" altLang="en-US" dirty="0"/>
              <a:t> 전달됨</a:t>
            </a:r>
            <a:endParaRPr lang="en-US" altLang="ko-KR" dirty="0"/>
          </a:p>
          <a:p>
            <a:pPr lvl="1"/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실행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56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670"/>
    </mc:Choice>
    <mc:Fallback xmlns="">
      <p:transition spd="slow" advTm="15567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10-4</a:t>
            </a:r>
            <a:r>
              <a:rPr lang="ko-KR" altLang="en-US" dirty="0"/>
              <a:t>의 정답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786314" y="1712997"/>
            <a:ext cx="4214842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/>
              <a:t>	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MouseListener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marL="0" lvl="2" defTabSz="180000"/>
            <a:r>
              <a:rPr lang="en-US" altLang="ko-KR" sz="1200" dirty="0"/>
              <a:t>		public void </a:t>
            </a:r>
            <a:r>
              <a:rPr lang="en-US" altLang="ko-KR" sz="1200" b="1" dirty="0" err="1"/>
              <a:t>mousePressed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marL="0" lvl="3"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x = </a:t>
            </a:r>
            <a:r>
              <a:rPr lang="en-US" altLang="ko-KR" sz="1200" b="1" dirty="0" err="1"/>
              <a:t>e.getX</a:t>
            </a:r>
            <a:r>
              <a:rPr lang="en-US" altLang="ko-KR" sz="1200" b="1" dirty="0"/>
              <a:t>();</a:t>
            </a:r>
          </a:p>
          <a:p>
            <a:pPr marL="0" lvl="3" defTabSz="180000"/>
            <a:r>
              <a:rPr lang="en-US" altLang="ko-KR" sz="1200" b="1" dirty="0"/>
              <a:t>	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y = </a:t>
            </a:r>
            <a:r>
              <a:rPr lang="en-US" altLang="ko-KR" sz="1200" b="1" dirty="0" err="1"/>
              <a:t>e.getY</a:t>
            </a:r>
            <a:r>
              <a:rPr lang="en-US" altLang="ko-KR" sz="1200" b="1" dirty="0"/>
              <a:t>();</a:t>
            </a:r>
          </a:p>
          <a:p>
            <a:pPr marL="0" lvl="3" defTabSz="180000"/>
            <a:r>
              <a:rPr lang="en-US" altLang="ko-KR" sz="1200" b="1" dirty="0"/>
              <a:t>			</a:t>
            </a:r>
            <a:r>
              <a:rPr lang="en-US" altLang="ko-KR" sz="1200" b="1" dirty="0" err="1"/>
              <a:t>la.setLocation</a:t>
            </a:r>
            <a:r>
              <a:rPr lang="en-US" altLang="ko-KR" sz="1200" b="1" dirty="0"/>
              <a:t>(x, y);</a:t>
            </a:r>
          </a:p>
          <a:p>
            <a:pPr marL="0" lvl="2" defTabSz="180000"/>
            <a:r>
              <a:rPr lang="en-US" altLang="ko-KR" sz="1200" dirty="0"/>
              <a:t>		}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		public void </a:t>
            </a:r>
            <a:r>
              <a:rPr lang="en-US" altLang="ko-KR" sz="1200" dirty="0" err="1"/>
              <a:t>mouseReleased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	public void </a:t>
            </a:r>
            <a:r>
              <a:rPr lang="en-US" altLang="ko-KR" sz="1200" dirty="0" err="1"/>
              <a:t>mouseClicked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	public void </a:t>
            </a:r>
            <a:r>
              <a:rPr lang="en-US" altLang="ko-KR" sz="1200" dirty="0" err="1"/>
              <a:t>mouseEntered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	public void </a:t>
            </a:r>
            <a:r>
              <a:rPr lang="en-US" altLang="ko-KR" sz="1200" dirty="0" err="1"/>
              <a:t>mouseExited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1" defTabSz="180000"/>
            <a:r>
              <a:rPr lang="en-US" altLang="ko-KR" sz="1200" dirty="0"/>
              <a:t>	}</a:t>
            </a:r>
          </a:p>
          <a:p>
            <a:pPr marL="0" lvl="1" defTabSz="180000"/>
            <a:endParaRPr lang="en-US" altLang="ko-KR" sz="1200" dirty="0"/>
          </a:p>
          <a:p>
            <a:pPr marL="0" lvl="1"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new </a:t>
            </a:r>
            <a:r>
              <a:rPr lang="en-US" altLang="ko-KR" sz="1200" dirty="0" err="1"/>
              <a:t>MouseListenerEx</a:t>
            </a:r>
            <a:r>
              <a:rPr lang="en-US" altLang="ko-KR" sz="1200" dirty="0"/>
              <a:t>();</a:t>
            </a:r>
          </a:p>
          <a:p>
            <a:pPr marL="0" lvl="1"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57975" y="1712997"/>
            <a:ext cx="4141124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java.awt.*;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MouseListenerEx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la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JLabel</a:t>
            </a:r>
            <a:r>
              <a:rPr lang="en-US" altLang="ko-KR" sz="1200" b="1" dirty="0"/>
              <a:t>("Hello"); 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MouseListenerEx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("Mouse </a:t>
            </a:r>
            <a:r>
              <a:rPr lang="ko-KR" altLang="en-US" sz="1200" dirty="0"/>
              <a:t>이벤트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c.addMouseListener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/>
              <a:t>());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c.setLayout</a:t>
            </a:r>
            <a:r>
              <a:rPr lang="en-US" altLang="ko-KR" sz="1200" dirty="0"/>
              <a:t>(null);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la.setSize</a:t>
            </a:r>
            <a:r>
              <a:rPr lang="en-US" altLang="ko-KR" sz="1200" dirty="0"/>
              <a:t>(50, 20);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la.setLocation</a:t>
            </a:r>
            <a:r>
              <a:rPr lang="en-US" altLang="ko-KR" sz="1200" dirty="0"/>
              <a:t>(30, 30);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(la);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(250, 250);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  <a:endParaRPr lang="ko-KR" altLang="en-US" sz="1200" dirty="0"/>
          </a:p>
        </p:txBody>
      </p:sp>
      <p:sp>
        <p:nvSpPr>
          <p:cNvPr id="18" name="왼쪽 중괄호 17"/>
          <p:cNvSpPr/>
          <p:nvPr/>
        </p:nvSpPr>
        <p:spPr>
          <a:xfrm>
            <a:off x="5004048" y="2191628"/>
            <a:ext cx="290118" cy="500066"/>
          </a:xfrm>
          <a:prstGeom prst="leftBrace">
            <a:avLst>
              <a:gd name="adj1" fmla="val 23414"/>
              <a:gd name="adj2" fmla="val 5131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699792" y="1408435"/>
            <a:ext cx="1728192" cy="868323"/>
          </a:xfrm>
          <a:prstGeom prst="wedgeRoundRectCallout">
            <a:avLst>
              <a:gd name="adj1" fmla="val 84411"/>
              <a:gd name="adj2" fmla="val 749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마우스 버튼이 눌러진 위치를 알아내어 </a:t>
            </a:r>
            <a:r>
              <a:rPr lang="en-US" altLang="ko-KR" sz="1100" dirty="0"/>
              <a:t>la("hello" </a:t>
            </a:r>
            <a:r>
              <a:rPr lang="ko-KR" altLang="en-US" sz="1100" dirty="0"/>
              <a:t>문자열</a:t>
            </a:r>
            <a:r>
              <a:rPr lang="en-US" altLang="ko-KR" sz="1100" dirty="0"/>
              <a:t>)</a:t>
            </a:r>
            <a:r>
              <a:rPr lang="ko-KR" altLang="en-US" sz="1100" dirty="0"/>
              <a:t>를 그 위치로 옮긴다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622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597"/>
    </mc:Choice>
    <mc:Fallback xmlns="">
      <p:transition spd="slow" advTm="38959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어댑터</a:t>
            </a:r>
            <a:r>
              <a:rPr lang="en-US" altLang="ko-KR" dirty="0"/>
              <a:t>(Adapter)</a:t>
            </a:r>
            <a:r>
              <a:rPr lang="ko-KR" altLang="en-US" dirty="0"/>
              <a:t> 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이벤트 </a:t>
            </a:r>
            <a:r>
              <a:rPr lang="ko-KR" altLang="en-US" sz="2000" dirty="0" err="1"/>
              <a:t>리스너</a:t>
            </a:r>
            <a:r>
              <a:rPr lang="ko-KR" altLang="en-US" sz="2000" dirty="0"/>
              <a:t> 구현에 따른 부담 해소를 위해</a:t>
            </a:r>
            <a:endParaRPr lang="en-US" altLang="ko-KR" sz="2000" dirty="0"/>
          </a:p>
          <a:p>
            <a:pPr lvl="1"/>
            <a:r>
              <a:rPr lang="ko-KR" altLang="en-US" sz="1800" dirty="0" err="1"/>
              <a:t>리스너</a:t>
            </a:r>
            <a:r>
              <a:rPr lang="ko-KR" altLang="en-US" sz="1800" dirty="0"/>
              <a:t> 작성시 추상 </a:t>
            </a:r>
            <a:r>
              <a:rPr lang="ko-KR" altLang="en-US" sz="1800" dirty="0" err="1"/>
              <a:t>메소드들을</a:t>
            </a:r>
            <a:r>
              <a:rPr lang="en-US" altLang="ko-KR" sz="1800" dirty="0"/>
              <a:t> </a:t>
            </a:r>
            <a:r>
              <a:rPr lang="ko-KR" altLang="en-US" sz="1800" dirty="0"/>
              <a:t>모두 구현해야 하는 부담</a:t>
            </a:r>
            <a:endParaRPr lang="en-US" altLang="ko-KR" sz="1800" dirty="0"/>
          </a:p>
          <a:p>
            <a:pPr lvl="2"/>
            <a:r>
              <a:rPr lang="ko-KR" altLang="en-US" sz="1600" dirty="0"/>
              <a:t>마우스 </a:t>
            </a:r>
            <a:r>
              <a:rPr lang="ko-KR" altLang="en-US" sz="1600" dirty="0" err="1"/>
              <a:t>리스너에서</a:t>
            </a:r>
            <a:r>
              <a:rPr lang="ko-KR" altLang="en-US" sz="1600" dirty="0"/>
              <a:t> 마우스가</a:t>
            </a:r>
            <a:r>
              <a:rPr lang="en-US" altLang="ko-KR" sz="1600" dirty="0"/>
              <a:t> </a:t>
            </a:r>
            <a:r>
              <a:rPr lang="ko-KR" altLang="en-US" sz="1600" dirty="0"/>
              <a:t>눌러지는 경우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mousePressed</a:t>
            </a:r>
            <a:r>
              <a:rPr lang="en-US" altLang="ko-KR" sz="1600" dirty="0"/>
              <a:t>())</a:t>
            </a:r>
            <a:r>
              <a:rPr lang="ko-KR" altLang="en-US" sz="1600" dirty="0"/>
              <a:t>만 처리하고자 하는 경우에도 나머지 </a:t>
            </a:r>
            <a:r>
              <a:rPr lang="en-US" altLang="ko-KR" sz="1600" dirty="0"/>
              <a:t>4 </a:t>
            </a:r>
            <a:r>
              <a:rPr lang="ko-KR" altLang="en-US" sz="1600" dirty="0"/>
              <a:t>개의 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모두 구현해야 하는 부담</a:t>
            </a:r>
            <a:endParaRPr lang="en-US" altLang="ko-KR" sz="1600" dirty="0"/>
          </a:p>
          <a:p>
            <a:r>
              <a:rPr lang="ko-KR" altLang="en-US" sz="2000" dirty="0"/>
              <a:t>어댑터 클래스</a:t>
            </a:r>
            <a:endParaRPr lang="en-US" altLang="ko-KR" sz="2000" dirty="0"/>
          </a:p>
          <a:p>
            <a:pPr lvl="1"/>
            <a:r>
              <a:rPr lang="ko-KR" altLang="en-US" sz="1800" dirty="0" err="1"/>
              <a:t>리스너의</a:t>
            </a:r>
            <a:r>
              <a:rPr lang="ko-KR" altLang="en-US" sz="1800" dirty="0"/>
              <a:t> 모든 </a:t>
            </a:r>
            <a:r>
              <a:rPr lang="ko-KR" altLang="en-US" sz="1800" dirty="0" err="1"/>
              <a:t>메소드가</a:t>
            </a:r>
            <a:r>
              <a:rPr lang="ko-KR" altLang="en-US" sz="1800" dirty="0"/>
              <a:t> 단순 </a:t>
            </a:r>
            <a:r>
              <a:rPr lang="ko-KR" altLang="en-US" sz="1800" dirty="0" err="1"/>
              <a:t>리턴하도록</a:t>
            </a:r>
            <a:r>
              <a:rPr lang="ko-KR" altLang="en-US" sz="1800" dirty="0"/>
              <a:t> 구현해 놓은 클래스</a:t>
            </a:r>
            <a:endParaRPr lang="en-US" altLang="ko-KR" sz="1800" dirty="0"/>
          </a:p>
          <a:p>
            <a:pPr lvl="2"/>
            <a:r>
              <a:rPr lang="en-US" altLang="ko-KR" sz="1600" dirty="0" err="1"/>
              <a:t>MouseAdapter</a:t>
            </a:r>
            <a:r>
              <a:rPr lang="en-US" altLang="ko-KR" sz="1600" dirty="0"/>
              <a:t> </a:t>
            </a:r>
            <a:r>
              <a:rPr lang="ko-KR" altLang="en-US" sz="1600" dirty="0"/>
              <a:t>예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>
              <a:buNone/>
            </a:pPr>
            <a:endParaRPr lang="en-US" altLang="ko-KR" sz="16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추상 </a:t>
            </a:r>
            <a:r>
              <a:rPr lang="ko-KR" altLang="en-US" sz="1800" dirty="0" err="1"/>
              <a:t>메소드가</a:t>
            </a:r>
            <a:r>
              <a:rPr lang="ko-KR" altLang="en-US" sz="1800" dirty="0"/>
              <a:t> 하나뿐인 </a:t>
            </a:r>
            <a:r>
              <a:rPr lang="ko-KR" altLang="en-US" sz="1800" dirty="0" err="1"/>
              <a:t>리스너는</a:t>
            </a:r>
            <a:r>
              <a:rPr lang="ko-KR" altLang="en-US" sz="1800" dirty="0"/>
              <a:t> 어댑터 클래스 없음</a:t>
            </a:r>
            <a:endParaRPr lang="en-US" altLang="ko-KR" sz="1800" dirty="0"/>
          </a:p>
          <a:p>
            <a:pPr lvl="2"/>
            <a:r>
              <a:rPr lang="en-US" altLang="ko-KR" sz="1600" dirty="0" err="1"/>
              <a:t>ActionAdapter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ItemAdapter</a:t>
            </a:r>
            <a:r>
              <a:rPr lang="en-US" altLang="ko-KR" sz="1600" dirty="0"/>
              <a:t> </a:t>
            </a:r>
            <a:r>
              <a:rPr lang="ko-KR" altLang="en-US" sz="1600" dirty="0"/>
              <a:t>클래스는 존재하지 않음</a:t>
            </a:r>
            <a:endParaRPr lang="en-US" altLang="ko-KR" sz="1600" dirty="0"/>
          </a:p>
          <a:p>
            <a:pPr lvl="1"/>
            <a:endParaRPr lang="en-US" altLang="ko-KR" sz="1800" dirty="0"/>
          </a:p>
        </p:txBody>
      </p:sp>
      <p:sp>
        <p:nvSpPr>
          <p:cNvPr id="4" name="직사각형 3"/>
          <p:cNvSpPr/>
          <p:nvPr/>
        </p:nvSpPr>
        <p:spPr>
          <a:xfrm>
            <a:off x="3419872" y="3501008"/>
            <a:ext cx="4968552" cy="1954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class </a:t>
            </a:r>
            <a:r>
              <a:rPr lang="en-US" altLang="ko-KR" sz="1100" b="1" dirty="0" err="1"/>
              <a:t>MouseAdapter</a:t>
            </a:r>
            <a:r>
              <a:rPr lang="en-US" altLang="ko-KR" sz="1100" dirty="0"/>
              <a:t> implements </a:t>
            </a:r>
            <a:r>
              <a:rPr lang="en-US" altLang="ko-KR" sz="1100" b="1" dirty="0" err="1"/>
              <a:t>MouseListener</a:t>
            </a:r>
            <a:r>
              <a:rPr lang="en-US" altLang="ko-KR" sz="1100" b="1" dirty="0"/>
              <a:t>, </a:t>
            </a:r>
            <a:r>
              <a:rPr lang="en-US" altLang="ko-KR" sz="1100" b="1" dirty="0" err="1"/>
              <a:t>MouseMotionListener</a:t>
            </a:r>
            <a:r>
              <a:rPr lang="en-US" altLang="ko-KR" sz="1100" b="1" dirty="0"/>
              <a:t>, </a:t>
            </a:r>
          </a:p>
          <a:p>
            <a:pPr defTabSz="180000"/>
            <a:r>
              <a:rPr lang="en-US" altLang="ko-KR" sz="1100" b="1" dirty="0"/>
              <a:t>												</a:t>
            </a:r>
            <a:r>
              <a:rPr lang="en-US" altLang="ko-KR" sz="1100" b="1" dirty="0" err="1"/>
              <a:t>MouseWheelListener</a:t>
            </a:r>
            <a:r>
              <a:rPr lang="en-US" altLang="ko-KR" sz="1100" b="1" dirty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public void </a:t>
            </a:r>
            <a:r>
              <a:rPr lang="en-US" altLang="ko-KR" sz="1100" dirty="0" err="1"/>
              <a:t>mousePressed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/>
              <a:t>	public void </a:t>
            </a:r>
            <a:r>
              <a:rPr lang="en-US" altLang="ko-KR" sz="1100" dirty="0" err="1"/>
              <a:t>mouseReleased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/>
              <a:t>	public void </a:t>
            </a:r>
            <a:r>
              <a:rPr lang="en-US" altLang="ko-KR" sz="1100" dirty="0" err="1"/>
              <a:t>mouseClicked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/>
              <a:t>	public void </a:t>
            </a:r>
            <a:r>
              <a:rPr lang="en-US" altLang="ko-KR" sz="1100" dirty="0" err="1"/>
              <a:t>mouseEntered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/>
              <a:t>	public void </a:t>
            </a:r>
            <a:r>
              <a:rPr lang="en-US" altLang="ko-KR" sz="1100" dirty="0" err="1"/>
              <a:t>mouseExited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/>
              <a:t>	public void </a:t>
            </a:r>
            <a:r>
              <a:rPr lang="en-US" altLang="ko-KR" sz="1100" dirty="0" err="1"/>
              <a:t>mouseDragged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/>
              <a:t>	public void </a:t>
            </a:r>
            <a:r>
              <a:rPr lang="en-US" altLang="ko-KR" sz="1100" dirty="0" err="1"/>
              <a:t>mouseMoved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/>
              <a:t>	public void </a:t>
            </a:r>
            <a:r>
              <a:rPr lang="en-US" altLang="ko-KR" sz="1100" dirty="0" err="1"/>
              <a:t>mouseWheelMoved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MouseWheelEvent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/>
              <a:t>}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87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333"/>
    </mc:Choice>
    <mc:Fallback xmlns="">
      <p:transition spd="slow" advTm="29533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</a:t>
            </a:r>
            <a:r>
              <a:rPr lang="ko-KR" altLang="en-US" dirty="0"/>
              <a:t>에서 제공하는 어댑터 클래스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56792"/>
            <a:ext cx="669574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4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907"/>
    </mc:Choice>
    <mc:Fallback xmlns="">
      <p:transition spd="slow" advTm="95907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어댑터 사용 예</a:t>
            </a:r>
            <a:r>
              <a:rPr lang="en-US" altLang="ko-KR" dirty="0"/>
              <a:t>(</a:t>
            </a:r>
            <a:r>
              <a:rPr lang="en-US" altLang="ko-KR" dirty="0" err="1"/>
              <a:t>MouseAdapter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2844" y="1571612"/>
            <a:ext cx="4214842" cy="2862322"/>
          </a:xfrm>
          <a:prstGeom prst="rect">
            <a:avLst/>
          </a:prstGeom>
          <a:solidFill>
            <a:srgbClr val="DCE6F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 err="1"/>
              <a:t>JLabel</a:t>
            </a:r>
            <a:r>
              <a:rPr lang="en-US" altLang="ko-KR" sz="1200" dirty="0"/>
              <a:t> la;</a:t>
            </a:r>
            <a:endParaRPr lang="ko-KR" altLang="en-US" sz="1200" dirty="0"/>
          </a:p>
          <a:p>
            <a:pPr marL="0" lvl="2" defTabSz="180000"/>
            <a:r>
              <a:rPr lang="en-US" altLang="ko-KR" sz="1200" dirty="0" err="1"/>
              <a:t>contentPane.addMouseListener</a:t>
            </a:r>
            <a:r>
              <a:rPr lang="en-US" altLang="ko-KR" sz="1200" dirty="0"/>
              <a:t>(</a:t>
            </a:r>
            <a:r>
              <a:rPr lang="en-US" altLang="ko-KR" sz="1200" b="1" dirty="0">
                <a:solidFill>
                  <a:srgbClr val="0070C0"/>
                </a:solidFill>
              </a:rPr>
              <a:t>new </a:t>
            </a:r>
            <a:r>
              <a:rPr lang="en-US" altLang="ko-KR" sz="1200" b="1" dirty="0" err="1">
                <a:solidFill>
                  <a:srgbClr val="0070C0"/>
                </a:solidFill>
              </a:rPr>
              <a:t>MyMouseListener</a:t>
            </a:r>
            <a:r>
              <a:rPr lang="en-US" altLang="ko-KR" sz="1200" b="1" dirty="0">
                <a:solidFill>
                  <a:srgbClr val="0070C0"/>
                </a:solidFill>
              </a:rPr>
              <a:t>()</a:t>
            </a:r>
            <a:r>
              <a:rPr lang="en-US" altLang="ko-KR" sz="1200" dirty="0"/>
              <a:t>);</a:t>
            </a:r>
          </a:p>
          <a:p>
            <a:pPr marL="0" lvl="2" defTabSz="180000"/>
            <a:r>
              <a:rPr lang="en-US" altLang="ko-KR" sz="1200" dirty="0"/>
              <a:t>………………………..</a:t>
            </a:r>
          </a:p>
          <a:p>
            <a:pPr marL="0" lvl="2" defTabSz="180000"/>
            <a:endParaRPr lang="en-US" altLang="ko-KR" sz="1200" dirty="0"/>
          </a:p>
          <a:p>
            <a:pPr marL="0" lvl="1" defTabSz="180000"/>
            <a:r>
              <a:rPr lang="en-US" altLang="ko-KR" sz="1200" b="1" dirty="0">
                <a:solidFill>
                  <a:srgbClr val="0070C0"/>
                </a:solidFill>
              </a:rPr>
              <a:t>class </a:t>
            </a:r>
            <a:r>
              <a:rPr lang="en-US" altLang="ko-KR" sz="1200" b="1" dirty="0" err="1">
                <a:solidFill>
                  <a:srgbClr val="0070C0"/>
                </a:solidFill>
              </a:rPr>
              <a:t>MyMouseListener</a:t>
            </a:r>
            <a:r>
              <a:rPr lang="en-US" altLang="ko-KR" sz="1200" b="1" dirty="0">
                <a:solidFill>
                  <a:srgbClr val="0070C0"/>
                </a:solidFill>
              </a:rPr>
              <a:t> implements </a:t>
            </a:r>
            <a:r>
              <a:rPr lang="en-US" altLang="ko-KR" sz="1200" b="1" dirty="0" err="1">
                <a:solidFill>
                  <a:srgbClr val="0070C0"/>
                </a:solidFill>
              </a:rPr>
              <a:t>MouseListener</a:t>
            </a:r>
            <a:r>
              <a:rPr lang="en-US" altLang="ko-KR" sz="1200" b="1" dirty="0">
                <a:solidFill>
                  <a:srgbClr val="0070C0"/>
                </a:solidFill>
              </a:rPr>
              <a:t> </a:t>
            </a:r>
            <a:r>
              <a:rPr lang="en-US" altLang="ko-KR" sz="1200" dirty="0"/>
              <a:t>{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mousePressed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marL="0" lvl="3" defTabSz="180000"/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 = 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();</a:t>
            </a:r>
          </a:p>
          <a:p>
            <a:pPr marL="0" lvl="3" defTabSz="180000"/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 = 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();</a:t>
            </a:r>
          </a:p>
          <a:p>
            <a:pPr marL="0" lvl="3" defTabSz="180000"/>
            <a:r>
              <a:rPr lang="en-US" altLang="ko-KR" sz="1200" dirty="0"/>
              <a:t>		</a:t>
            </a:r>
            <a:r>
              <a:rPr lang="en-US" altLang="ko-KR" sz="1200" dirty="0" err="1"/>
              <a:t>la.setLocation</a:t>
            </a:r>
            <a:r>
              <a:rPr lang="en-US" altLang="ko-KR" sz="1200" dirty="0"/>
              <a:t>(x, y);</a:t>
            </a:r>
          </a:p>
          <a:p>
            <a:pPr marL="0" lvl="2" defTabSz="180000"/>
            <a:r>
              <a:rPr lang="en-US" altLang="ko-KR" sz="1200" dirty="0"/>
              <a:t>	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mouseReleased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mouseClicked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mouseEntered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mouseExited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1"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16016" y="1566563"/>
            <a:ext cx="4248472" cy="2123658"/>
          </a:xfrm>
          <a:prstGeom prst="rect">
            <a:avLst/>
          </a:prstGeom>
          <a:solidFill>
            <a:srgbClr val="DCE6F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 err="1"/>
              <a:t>JLabel</a:t>
            </a:r>
            <a:r>
              <a:rPr lang="en-US" altLang="ko-KR" sz="1200" dirty="0"/>
              <a:t> la;</a:t>
            </a:r>
            <a:endParaRPr lang="ko-KR" altLang="en-US" sz="1200" dirty="0"/>
          </a:p>
          <a:p>
            <a:pPr marL="0" lvl="2" defTabSz="180000"/>
            <a:r>
              <a:rPr lang="en-US" altLang="ko-KR" sz="1200" dirty="0" err="1"/>
              <a:t>contentPane.addMouseListener</a:t>
            </a:r>
            <a:r>
              <a:rPr lang="en-US" altLang="ko-KR" sz="1200" dirty="0"/>
              <a:t>(</a:t>
            </a:r>
            <a:r>
              <a:rPr lang="en-US" altLang="ko-KR" sz="1200" b="1" dirty="0">
                <a:solidFill>
                  <a:srgbClr val="7030A0"/>
                </a:solidFill>
              </a:rPr>
              <a:t>new </a:t>
            </a:r>
            <a:r>
              <a:rPr lang="en-US" altLang="ko-KR" sz="1200" b="1" dirty="0" err="1">
                <a:solidFill>
                  <a:srgbClr val="7030A0"/>
                </a:solidFill>
              </a:rPr>
              <a:t>MyMouseAdapter</a:t>
            </a:r>
            <a:r>
              <a:rPr lang="en-US" altLang="ko-KR" sz="1200" b="1" dirty="0">
                <a:solidFill>
                  <a:srgbClr val="7030A0"/>
                </a:solidFill>
              </a:rPr>
              <a:t>()</a:t>
            </a:r>
            <a:r>
              <a:rPr lang="en-US" altLang="ko-KR" sz="1200" dirty="0"/>
              <a:t>);</a:t>
            </a:r>
          </a:p>
          <a:p>
            <a:pPr marL="0" lvl="2" defTabSz="180000"/>
            <a:r>
              <a:rPr lang="en-US" altLang="ko-KR" sz="1200" dirty="0"/>
              <a:t>………………………..</a:t>
            </a:r>
          </a:p>
          <a:p>
            <a:pPr marL="0" lvl="1" defTabSz="180000"/>
            <a:endParaRPr lang="en-US" altLang="ko-KR" sz="1200" b="1" dirty="0">
              <a:solidFill>
                <a:srgbClr val="7030A0"/>
              </a:solidFill>
            </a:endParaRPr>
          </a:p>
          <a:p>
            <a:pPr marL="0" lvl="1" defTabSz="180000"/>
            <a:r>
              <a:rPr lang="en-US" altLang="ko-KR" sz="1200" b="1" dirty="0">
                <a:solidFill>
                  <a:srgbClr val="7030A0"/>
                </a:solidFill>
              </a:rPr>
              <a:t>class </a:t>
            </a:r>
            <a:r>
              <a:rPr lang="en-US" altLang="ko-KR" sz="1200" b="1" dirty="0" err="1">
                <a:solidFill>
                  <a:srgbClr val="7030A0"/>
                </a:solidFill>
              </a:rPr>
              <a:t>MyMouseAdapter</a:t>
            </a:r>
            <a:r>
              <a:rPr lang="en-US" altLang="ko-KR" sz="1200" b="1" dirty="0">
                <a:solidFill>
                  <a:srgbClr val="7030A0"/>
                </a:solidFill>
              </a:rPr>
              <a:t> extends </a:t>
            </a:r>
            <a:r>
              <a:rPr lang="en-US" altLang="ko-KR" sz="1200" b="1" dirty="0" err="1">
                <a:solidFill>
                  <a:srgbClr val="7030A0"/>
                </a:solidFill>
              </a:rPr>
              <a:t>MouseAdapter</a:t>
            </a:r>
            <a:r>
              <a:rPr lang="en-US" altLang="ko-KR" sz="1200" b="1" dirty="0">
                <a:solidFill>
                  <a:srgbClr val="7030A0"/>
                </a:solidFill>
              </a:rPr>
              <a:t> </a:t>
            </a:r>
            <a:r>
              <a:rPr lang="en-US" altLang="ko-KR" sz="1200" dirty="0"/>
              <a:t>{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mousePressed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marL="0" lvl="3" defTabSz="180000"/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 = 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();</a:t>
            </a:r>
          </a:p>
          <a:p>
            <a:pPr marL="0" lvl="3" defTabSz="180000"/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 = 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();</a:t>
            </a:r>
          </a:p>
          <a:p>
            <a:pPr marL="0" lvl="3" defTabSz="180000"/>
            <a:r>
              <a:rPr lang="en-US" altLang="ko-KR" sz="1200" dirty="0"/>
              <a:t>		</a:t>
            </a:r>
            <a:r>
              <a:rPr lang="en-US" altLang="ko-KR" sz="1200" dirty="0" err="1"/>
              <a:t>la.setLocation</a:t>
            </a:r>
            <a:r>
              <a:rPr lang="en-US" altLang="ko-KR" sz="1200" dirty="0"/>
              <a:t>(x, y);</a:t>
            </a:r>
          </a:p>
          <a:p>
            <a:pPr marL="0" lvl="2" defTabSz="180000"/>
            <a:r>
              <a:rPr lang="en-US" altLang="ko-KR" sz="1200" dirty="0"/>
              <a:t>	}</a:t>
            </a:r>
          </a:p>
          <a:p>
            <a:pPr marL="0" lvl="1" defTabSz="180000"/>
            <a:r>
              <a:rPr lang="en-US" altLang="ko-KR" sz="1200" dirty="0"/>
              <a:t>}</a:t>
            </a:r>
          </a:p>
        </p:txBody>
      </p:sp>
      <p:sp>
        <p:nvSpPr>
          <p:cNvPr id="12" name="오른쪽 중괄호 11"/>
          <p:cNvSpPr/>
          <p:nvPr/>
        </p:nvSpPr>
        <p:spPr>
          <a:xfrm>
            <a:off x="3995936" y="2433057"/>
            <a:ext cx="466756" cy="1860039"/>
          </a:xfrm>
          <a:prstGeom prst="rightBrace">
            <a:avLst>
              <a:gd name="adj1" fmla="val 4768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중괄호 12"/>
          <p:cNvSpPr/>
          <p:nvPr/>
        </p:nvSpPr>
        <p:spPr>
          <a:xfrm rot="10800000">
            <a:off x="4567698" y="2433057"/>
            <a:ext cx="214314" cy="1087901"/>
          </a:xfrm>
          <a:prstGeom prst="rightBrace">
            <a:avLst>
              <a:gd name="adj1" fmla="val 49400"/>
              <a:gd name="adj2" fmla="val 4905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10379" y="4433934"/>
            <a:ext cx="2228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MouseListener</a:t>
            </a:r>
            <a:r>
              <a:rPr lang="ko-KR" altLang="en-US" sz="1200" dirty="0"/>
              <a:t>를 이용한 경우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19643" y="3717033"/>
            <a:ext cx="2244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MouseAdapter</a:t>
            </a:r>
            <a:r>
              <a:rPr lang="ko-KR" altLang="en-US" sz="1200" dirty="0"/>
              <a:t>를 이용한 경우</a:t>
            </a:r>
          </a:p>
        </p:txBody>
      </p:sp>
      <p:sp>
        <p:nvSpPr>
          <p:cNvPr id="10" name="위로 굽은 화살표 9"/>
          <p:cNvSpPr/>
          <p:nvPr/>
        </p:nvSpPr>
        <p:spPr>
          <a:xfrm>
            <a:off x="4228304" y="3731092"/>
            <a:ext cx="1368152" cy="645213"/>
          </a:xfrm>
          <a:prstGeom prst="bentUpArrow">
            <a:avLst>
              <a:gd name="adj1" fmla="val 17283"/>
              <a:gd name="adj2" fmla="val 20177"/>
              <a:gd name="adj3" fmla="val 24035"/>
            </a:avLst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59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496"/>
    </mc:Choice>
    <mc:Fallback xmlns="">
      <p:transition spd="slow" advTm="10849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10-5 : </a:t>
            </a:r>
            <a:r>
              <a:rPr lang="en-US" altLang="ko-KR" dirty="0" err="1"/>
              <a:t>MouseAdapter</a:t>
            </a:r>
            <a:r>
              <a:rPr lang="en-US" altLang="ko-KR" dirty="0"/>
              <a:t> </a:t>
            </a:r>
            <a:r>
              <a:rPr lang="ko-KR" altLang="en-US" dirty="0"/>
              <a:t>사용하기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2648" y="1772816"/>
            <a:ext cx="4248472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.*;]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MouseAdapterEx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la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("Hello"); </a:t>
            </a:r>
            <a:endParaRPr lang="ko-KR" altLang="en-US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MouseAdapterEx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("Mouse </a:t>
            </a:r>
            <a:r>
              <a:rPr lang="ko-KR" altLang="en-US" sz="1200" dirty="0"/>
              <a:t>이벤트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c.addMouseListener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MyMouseAdapter</a:t>
            </a:r>
            <a:r>
              <a:rPr lang="en-US" altLang="ko-KR" sz="1200" b="1" dirty="0"/>
              <a:t>());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c.setLayout</a:t>
            </a:r>
            <a:r>
              <a:rPr lang="en-US" altLang="ko-KR" sz="1200" dirty="0"/>
              <a:t>(null);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la.setSize</a:t>
            </a:r>
            <a:r>
              <a:rPr lang="en-US" altLang="ko-KR" sz="1200" dirty="0"/>
              <a:t>(50, 20);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la.setLocation</a:t>
            </a:r>
            <a:r>
              <a:rPr lang="en-US" altLang="ko-KR" sz="1200" dirty="0"/>
              <a:t>(30, 30);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(la);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(250, 250);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	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946204" y="1772816"/>
            <a:ext cx="3819844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MyMouseAdapter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MouseAdapter</a:t>
            </a:r>
            <a:r>
              <a:rPr lang="en-US" altLang="ko-KR" sz="1200" b="1" dirty="0"/>
              <a:t> {</a:t>
            </a:r>
          </a:p>
          <a:p>
            <a:pPr marL="0" lvl="2" defTabSz="180000"/>
            <a:r>
              <a:rPr lang="en-US" altLang="ko-KR" sz="1200" b="1" dirty="0"/>
              <a:t>		public void </a:t>
            </a:r>
            <a:r>
              <a:rPr lang="en-US" altLang="ko-KR" sz="1200" b="1" dirty="0" err="1"/>
              <a:t>mousePressed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MouseEvent</a:t>
            </a:r>
            <a:r>
              <a:rPr lang="en-US" altLang="ko-KR" sz="1200" b="1" dirty="0"/>
              <a:t> e) {</a:t>
            </a:r>
          </a:p>
          <a:p>
            <a:pPr marL="0" lvl="3" defTabSz="180000"/>
            <a:r>
              <a:rPr lang="en-US" altLang="ko-KR" sz="1200" b="1" dirty="0"/>
              <a:t>	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x = </a:t>
            </a:r>
            <a:r>
              <a:rPr lang="en-US" altLang="ko-KR" sz="1200" b="1" dirty="0" err="1"/>
              <a:t>e.getX</a:t>
            </a:r>
            <a:r>
              <a:rPr lang="en-US" altLang="ko-KR" sz="1200" b="1" dirty="0"/>
              <a:t>();</a:t>
            </a:r>
          </a:p>
          <a:p>
            <a:pPr marL="0" lvl="3" defTabSz="180000"/>
            <a:r>
              <a:rPr lang="en-US" altLang="ko-KR" sz="1200" b="1" dirty="0"/>
              <a:t>	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y = </a:t>
            </a:r>
            <a:r>
              <a:rPr lang="en-US" altLang="ko-KR" sz="1200" b="1" dirty="0" err="1"/>
              <a:t>e.getY</a:t>
            </a:r>
            <a:r>
              <a:rPr lang="en-US" altLang="ko-KR" sz="1200" b="1" dirty="0"/>
              <a:t>();</a:t>
            </a:r>
          </a:p>
          <a:p>
            <a:pPr marL="0" lvl="3" defTabSz="180000"/>
            <a:r>
              <a:rPr lang="en-US" altLang="ko-KR" sz="1200" b="1" dirty="0"/>
              <a:t>			</a:t>
            </a:r>
            <a:r>
              <a:rPr lang="en-US" altLang="ko-KR" sz="1200" b="1" dirty="0" err="1"/>
              <a:t>la.setLocation</a:t>
            </a:r>
            <a:r>
              <a:rPr lang="en-US" altLang="ko-KR" sz="1200" b="1" dirty="0"/>
              <a:t>(x, y);</a:t>
            </a:r>
          </a:p>
          <a:p>
            <a:pPr marL="0" lvl="2" defTabSz="180000"/>
            <a:r>
              <a:rPr lang="en-US" altLang="ko-KR" sz="1200" b="1" dirty="0"/>
              <a:t>		}</a:t>
            </a:r>
          </a:p>
          <a:p>
            <a:pPr marL="0" lvl="1" defTabSz="180000"/>
            <a:r>
              <a:rPr lang="en-US" altLang="ko-KR" sz="1200" b="1" dirty="0"/>
              <a:t>	}</a:t>
            </a:r>
          </a:p>
          <a:p>
            <a:pPr marL="0" lvl="1" defTabSz="180000"/>
            <a:endParaRPr lang="en-US" altLang="ko-KR" sz="12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lvl="1"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new </a:t>
            </a:r>
            <a:r>
              <a:rPr lang="en-US" altLang="ko-KR" sz="1200" dirty="0" err="1"/>
              <a:t>MouseAdapterEx</a:t>
            </a:r>
            <a:r>
              <a:rPr lang="en-US" altLang="ko-KR" sz="1200" dirty="0"/>
              <a:t>();</a:t>
            </a:r>
          </a:p>
          <a:p>
            <a:pPr marL="0" lvl="1"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83569" y="1309410"/>
            <a:ext cx="43924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MouseAdapter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10-4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수정하라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5112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83"/>
    </mc:Choice>
    <mc:Fallback xmlns="">
      <p:transition spd="slow" advTm="72883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Key </a:t>
            </a:r>
            <a:r>
              <a:rPr lang="ko-KR" altLang="en-US"/>
              <a:t>이벤트와 포커스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키 입력 시</a:t>
            </a:r>
            <a:r>
              <a:rPr lang="en-US" altLang="ko-KR" dirty="0"/>
              <a:t>, </a:t>
            </a:r>
            <a:r>
              <a:rPr lang="ko-KR" altLang="en-US" dirty="0"/>
              <a:t>다음 세</a:t>
            </a:r>
            <a:r>
              <a:rPr lang="en-US" altLang="ko-KR" dirty="0"/>
              <a:t> </a:t>
            </a:r>
            <a:r>
              <a:rPr lang="ko-KR" altLang="en-US" dirty="0"/>
              <a:t>경우에 </a:t>
            </a:r>
            <a:r>
              <a:rPr lang="en-US" altLang="ko-KR" dirty="0"/>
              <a:t>Key </a:t>
            </a:r>
            <a:r>
              <a:rPr lang="ko-KR" altLang="en-US" dirty="0"/>
              <a:t>이벤트 발생</a:t>
            </a:r>
            <a:endParaRPr lang="en-US" altLang="ko-KR" dirty="0"/>
          </a:p>
          <a:p>
            <a:pPr lvl="1"/>
            <a:r>
              <a:rPr lang="ko-KR" altLang="en-US" dirty="0"/>
              <a:t>키를 누르는 순간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누른 키를 떼는 순간</a:t>
            </a:r>
            <a:endParaRPr lang="en-US" altLang="ko-KR" dirty="0"/>
          </a:p>
          <a:p>
            <a:pPr lvl="1"/>
            <a:r>
              <a:rPr lang="ko-KR" altLang="en-US" dirty="0"/>
              <a:t>누른 키를 떼는 순간</a:t>
            </a:r>
            <a:r>
              <a:rPr lang="en-US" altLang="ko-KR" dirty="0"/>
              <a:t>(Unicode </a:t>
            </a:r>
            <a:r>
              <a:rPr lang="ko-KR" altLang="en-US" dirty="0"/>
              <a:t>키의 경우에만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>키 이벤트를 받을 수 있는 조건</a:t>
            </a:r>
            <a:endParaRPr lang="en-US" altLang="ko-KR" dirty="0"/>
          </a:p>
          <a:p>
            <a:pPr lvl="1"/>
            <a:r>
              <a:rPr lang="ko-KR" altLang="en-US" dirty="0"/>
              <a:t>모든 컴포넌트 가능하지만</a:t>
            </a:r>
            <a:r>
              <a:rPr lang="en-US" altLang="ko-KR" dirty="0"/>
              <a:t>, </a:t>
            </a:r>
            <a:r>
              <a:rPr lang="ko-KR" altLang="en-US" dirty="0"/>
              <a:t>현재 포커스</a:t>
            </a:r>
            <a:r>
              <a:rPr lang="en-US" altLang="ko-KR" dirty="0"/>
              <a:t>(focus)</a:t>
            </a:r>
            <a:r>
              <a:rPr lang="ko-KR" altLang="en-US" dirty="0"/>
              <a:t>를 가진 컴포넌트</a:t>
            </a:r>
            <a:endParaRPr lang="en-US" altLang="ko-KR" dirty="0"/>
          </a:p>
          <a:p>
            <a:r>
              <a:rPr lang="ko-KR" altLang="en-US" dirty="0"/>
              <a:t>포커스</a:t>
            </a:r>
            <a:r>
              <a:rPr lang="en-US" altLang="ko-KR" dirty="0"/>
              <a:t>(focus)</a:t>
            </a:r>
          </a:p>
          <a:p>
            <a:pPr lvl="1"/>
            <a:r>
              <a:rPr lang="ko-KR" altLang="en-US" dirty="0"/>
              <a:t>컴포넌트나 응용프로그램이 키 이벤트를 독점하는 권한</a:t>
            </a:r>
            <a:endParaRPr lang="en-US" altLang="ko-KR" dirty="0"/>
          </a:p>
          <a:p>
            <a:pPr lvl="1"/>
            <a:r>
              <a:rPr lang="ko-KR" altLang="en-US" dirty="0"/>
              <a:t>컴포넌트에 포커스 설정 방법 </a:t>
            </a:r>
            <a:r>
              <a:rPr lang="en-US" altLang="ko-KR" dirty="0"/>
              <a:t>: </a:t>
            </a:r>
            <a:r>
              <a:rPr lang="ko-KR" altLang="en-US" dirty="0"/>
              <a:t>다음 </a:t>
            </a:r>
            <a:r>
              <a:rPr lang="en-US" altLang="ko-KR" dirty="0"/>
              <a:t>2 </a:t>
            </a:r>
            <a:r>
              <a:rPr lang="ko-KR" altLang="en-US" dirty="0"/>
              <a:t>라인의 코드 필요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r>
              <a:rPr lang="ko-KR" altLang="en-US" dirty="0"/>
              <a:t>자바플랫폼마다 실행 환경의 초기화가 서로 다를 수 있기 때문에 다음 코드가 필요함</a:t>
            </a:r>
            <a:r>
              <a:rPr lang="en-US" altLang="ko-KR" dirty="0" err="1"/>
              <a:t>component.setFocusable</a:t>
            </a:r>
            <a:r>
              <a:rPr lang="en-US" altLang="ko-KR" dirty="0"/>
              <a:t>(true);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1640" y="5085184"/>
            <a:ext cx="648072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400" dirty="0" err="1"/>
              <a:t>component.setFocusable</a:t>
            </a:r>
            <a:r>
              <a:rPr lang="en-US" altLang="ko-KR" sz="1400" dirty="0"/>
              <a:t>(true); // component</a:t>
            </a:r>
            <a:r>
              <a:rPr lang="ko-KR" altLang="en-US" sz="1400" dirty="0"/>
              <a:t>가 포커스를 받을 수 있도록 설정</a:t>
            </a:r>
            <a:endParaRPr lang="en-US" altLang="ko-KR" sz="1400" dirty="0"/>
          </a:p>
          <a:p>
            <a:pPr marL="0" lvl="2" defTabSz="180000"/>
            <a:r>
              <a:rPr lang="en-US" altLang="ko-KR" sz="1400" dirty="0" err="1"/>
              <a:t>component.requestFocus</a:t>
            </a:r>
            <a:r>
              <a:rPr lang="en-US" altLang="ko-KR" sz="1400" dirty="0"/>
              <a:t>(); // </a:t>
            </a:r>
            <a:r>
              <a:rPr lang="en-US" altLang="ko-KR" sz="1400" dirty="0" err="1"/>
              <a:t>componen</a:t>
            </a:r>
            <a:r>
              <a:rPr lang="ko-KR" altLang="en-US" sz="1400" dirty="0"/>
              <a:t>에 포커스 강제 지정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30848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91"/>
    </mc:Choice>
    <mc:Fallback xmlns="">
      <p:transition spd="slow" advTm="4169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마우스 이벤트와 마우스 관련 </a:t>
            </a:r>
            <a:r>
              <a:rPr lang="ko-KR" altLang="en-US" dirty="0" err="1"/>
              <a:t>리스너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마우스 이벤트</a:t>
            </a:r>
            <a:endParaRPr lang="en-US" altLang="ko-KR" sz="2000" dirty="0"/>
          </a:p>
          <a:p>
            <a:pPr lvl="1"/>
            <a:r>
              <a:rPr lang="ko-KR" altLang="en-US" sz="1800" dirty="0"/>
              <a:t>사용자의 마우스 조작에 따라 발생하는 이벤트</a:t>
            </a:r>
            <a:r>
              <a:rPr lang="en-US" altLang="ko-KR" sz="1800" dirty="0"/>
              <a:t>, 8</a:t>
            </a:r>
            <a:r>
              <a:rPr lang="ko-KR" altLang="en-US" sz="1800" dirty="0"/>
              <a:t>가지 경우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마우스가 눌러진 위치에서 떼어지는 경우 </a:t>
            </a:r>
            <a:r>
              <a:rPr lang="ko-KR" altLang="en-US" sz="1800" dirty="0" err="1"/>
              <a:t>메소드</a:t>
            </a:r>
            <a:r>
              <a:rPr lang="ko-KR" altLang="en-US" sz="1800" dirty="0"/>
              <a:t> 호출 순서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마우스가 드래그될 때 호출되는 </a:t>
            </a:r>
            <a:r>
              <a:rPr lang="ko-KR" altLang="en-US" sz="1800" dirty="0" err="1"/>
              <a:t>메소드</a:t>
            </a:r>
            <a:r>
              <a:rPr lang="ko-KR" altLang="en-US" sz="1800" dirty="0"/>
              <a:t> 호출 순서</a:t>
            </a:r>
            <a:endParaRPr lang="en-US" altLang="ko-KR" sz="18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1267" y="6313025"/>
            <a:ext cx="645507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mousePressed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mouseDragged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mouseDragged</a:t>
            </a:r>
            <a:r>
              <a:rPr lang="en-US" altLang="ko-KR" sz="1200" dirty="0"/>
              <a:t>(),..., </a:t>
            </a:r>
            <a:r>
              <a:rPr lang="en-US" altLang="ko-KR" sz="1200" dirty="0" err="1"/>
              <a:t>mouseDragged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mouseReleased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359323" y="5610346"/>
            <a:ext cx="6415191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mousePressed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mouseReleased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mouseClicked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500" y="2132856"/>
            <a:ext cx="6427014" cy="30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165"/>
    </mc:Choice>
    <mc:Fallback xmlns="">
      <p:transition spd="slow" advTm="154165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마우스 리너스 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/>
              <a:t>MouseListener</a:t>
            </a:r>
            <a:r>
              <a:rPr lang="ko-KR" altLang="en-US" sz="2000" dirty="0"/>
              <a:t>의 </a:t>
            </a:r>
            <a:r>
              <a:rPr lang="en-US" altLang="ko-KR" sz="2000" dirty="0"/>
              <a:t>5 </a:t>
            </a:r>
            <a:r>
              <a:rPr lang="ko-KR" altLang="en-US" sz="2000" dirty="0"/>
              <a:t>개의 이벤트를 처리하는 경우</a:t>
            </a:r>
            <a:endParaRPr lang="en-US" altLang="ko-KR" sz="2000" dirty="0"/>
          </a:p>
          <a:p>
            <a:pPr lvl="2"/>
            <a:r>
              <a:rPr lang="en-US" altLang="ko-KR" sz="1600" dirty="0" err="1"/>
              <a:t>mouseEntered</a:t>
            </a:r>
            <a:r>
              <a:rPr lang="en-US" altLang="ko-KR" sz="1600" dirty="0"/>
              <a:t>(), </a:t>
            </a:r>
            <a:r>
              <a:rPr lang="en-US" altLang="ko-KR" sz="1600" dirty="0" err="1"/>
              <a:t>mouseExited</a:t>
            </a:r>
            <a:r>
              <a:rPr lang="en-US" altLang="ko-KR" sz="1600" dirty="0"/>
              <a:t>(), </a:t>
            </a:r>
            <a:r>
              <a:rPr lang="en-US" altLang="ko-KR" sz="1600" dirty="0" err="1"/>
              <a:t>mousePressed</a:t>
            </a:r>
            <a:r>
              <a:rPr lang="en-US" altLang="ko-KR" sz="1600" dirty="0"/>
              <a:t>(), </a:t>
            </a:r>
            <a:r>
              <a:rPr lang="en-US" altLang="ko-KR" sz="1600" dirty="0" err="1"/>
              <a:t>mouseReleased</a:t>
            </a:r>
            <a:r>
              <a:rPr lang="en-US" altLang="ko-KR" sz="1600" dirty="0"/>
              <a:t>(), </a:t>
            </a:r>
            <a:r>
              <a:rPr lang="en-US" altLang="ko-KR" sz="1600" dirty="0" err="1"/>
              <a:t>mouseClicked</a:t>
            </a:r>
            <a:r>
              <a:rPr lang="en-US" altLang="ko-KR" sz="1600" dirty="0"/>
              <a:t>()</a:t>
            </a:r>
          </a:p>
          <a:p>
            <a:pPr lvl="1"/>
            <a:r>
              <a:rPr lang="ko-KR" altLang="en-US" sz="1800" dirty="0"/>
              <a:t>마우스 </a:t>
            </a:r>
            <a:r>
              <a:rPr lang="ko-KR" altLang="en-US" sz="1800" dirty="0" err="1"/>
              <a:t>리스너</a:t>
            </a:r>
            <a:r>
              <a:rPr lang="ko-KR" altLang="en-US" sz="1800" dirty="0"/>
              <a:t> 등록</a:t>
            </a:r>
            <a:endParaRPr lang="en-US" altLang="ko-KR" sz="1800" dirty="0"/>
          </a:p>
          <a:p>
            <a:pPr lvl="2"/>
            <a:r>
              <a:rPr lang="en-US" altLang="ko-KR" sz="1600" dirty="0" err="1"/>
              <a:t>component.</a:t>
            </a:r>
            <a:r>
              <a:rPr lang="en-US" altLang="ko-KR" sz="1600" b="1" dirty="0" err="1"/>
              <a:t>addMouseListener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myMouseListener</a:t>
            </a:r>
            <a:r>
              <a:rPr lang="en-US" altLang="ko-KR" sz="1600" dirty="0"/>
              <a:t>);</a:t>
            </a:r>
          </a:p>
          <a:p>
            <a:pPr lvl="2"/>
            <a:endParaRPr lang="en-US" altLang="ko-KR" sz="1600" dirty="0"/>
          </a:p>
          <a:p>
            <a:r>
              <a:rPr lang="en-US" altLang="ko-KR" sz="2000" dirty="0" err="1"/>
              <a:t>MouseMotionListener</a:t>
            </a:r>
            <a:r>
              <a:rPr lang="ko-KR" altLang="en-US" sz="2000" dirty="0"/>
              <a:t>의 이벤트도 함께 처리하고자 하는 경우</a:t>
            </a:r>
            <a:endParaRPr lang="en-US" altLang="ko-KR" sz="2000" dirty="0"/>
          </a:p>
          <a:p>
            <a:pPr lvl="2"/>
            <a:r>
              <a:rPr lang="en-US" altLang="ko-KR" sz="1600" dirty="0" err="1"/>
              <a:t>mouseDragged</a:t>
            </a:r>
            <a:r>
              <a:rPr lang="en-US" altLang="ko-KR" sz="1600" dirty="0"/>
              <a:t>(), </a:t>
            </a:r>
            <a:r>
              <a:rPr lang="en-US" altLang="ko-KR" sz="1600" dirty="0" err="1"/>
              <a:t>mouseMoved</a:t>
            </a:r>
            <a:r>
              <a:rPr lang="en-US" altLang="ko-KR" sz="1600" dirty="0"/>
              <a:t>()</a:t>
            </a:r>
          </a:p>
          <a:p>
            <a:pPr lvl="1"/>
            <a:r>
              <a:rPr lang="ko-KR" altLang="en-US" sz="1800" dirty="0"/>
              <a:t>마우스 모션 </a:t>
            </a:r>
            <a:r>
              <a:rPr lang="ko-KR" altLang="en-US" sz="1800" dirty="0" err="1"/>
              <a:t>리스너</a:t>
            </a:r>
            <a:r>
              <a:rPr lang="ko-KR" altLang="en-US" sz="1800" dirty="0"/>
              <a:t> 등록 필요</a:t>
            </a:r>
            <a:endParaRPr lang="en-US" altLang="ko-KR" sz="1800" dirty="0"/>
          </a:p>
          <a:p>
            <a:pPr lvl="2"/>
            <a:r>
              <a:rPr lang="en-US" altLang="ko-KR" sz="1600" dirty="0" err="1"/>
              <a:t>component.</a:t>
            </a:r>
            <a:r>
              <a:rPr lang="en-US" altLang="ko-KR" sz="1600" b="1" dirty="0" err="1"/>
              <a:t>addMouseMotionListener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myMouseMotionListener</a:t>
            </a:r>
            <a:r>
              <a:rPr lang="en-US" altLang="ko-KR" sz="1600" dirty="0"/>
              <a:t>);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6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813"/>
    </mc:Choice>
    <mc:Fallback xmlns="">
      <p:transition spd="slow" advTm="58813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MouseEvent</a:t>
            </a:r>
            <a:r>
              <a:rPr lang="en-US" altLang="ko-KR" dirty="0"/>
              <a:t> </a:t>
            </a:r>
            <a:r>
              <a:rPr lang="ko-KR" altLang="en-US" dirty="0"/>
              <a:t>객체로부터 얻을 수 있는 정보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마우스 포인터의 위치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getX</a:t>
            </a:r>
            <a:r>
              <a:rPr lang="en-US" altLang="ko-KR" sz="1800" dirty="0"/>
              <a:t>(),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getY</a:t>
            </a:r>
            <a:r>
              <a:rPr lang="en-US" altLang="ko-KR" sz="1800" dirty="0"/>
              <a:t>(), </a:t>
            </a:r>
          </a:p>
          <a:p>
            <a:pPr lvl="1"/>
            <a:r>
              <a:rPr lang="en-US" altLang="ko-KR" sz="1800" dirty="0"/>
              <a:t>Point </a:t>
            </a:r>
            <a:r>
              <a:rPr lang="en-US" altLang="ko-KR" sz="1800" dirty="0" err="1"/>
              <a:t>getPoint</a:t>
            </a:r>
            <a:r>
              <a:rPr lang="en-US" altLang="ko-KR" sz="1800" dirty="0"/>
              <a:t>()</a:t>
            </a:r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입력된 마우스 버튼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int</a:t>
            </a:r>
            <a:r>
              <a:rPr lang="ko-KR" altLang="en-US" sz="1800" dirty="0"/>
              <a:t> </a:t>
            </a:r>
            <a:r>
              <a:rPr lang="en-US" altLang="ko-KR" sz="1800" dirty="0" err="1"/>
              <a:t>getButton</a:t>
            </a:r>
            <a:r>
              <a:rPr lang="en-US" altLang="ko-KR" sz="1800" dirty="0"/>
              <a:t>()</a:t>
            </a:r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마우스 클릭 횟수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getClickCount</a:t>
            </a:r>
            <a:r>
              <a:rPr lang="en-US" altLang="ko-KR" sz="1800" dirty="0"/>
              <a:t>()</a:t>
            </a:r>
          </a:p>
          <a:p>
            <a:pPr lvl="1"/>
            <a:endParaRPr lang="en-US" altLang="ko-KR" sz="1800" dirty="0"/>
          </a:p>
        </p:txBody>
      </p:sp>
      <p:sp>
        <p:nvSpPr>
          <p:cNvPr id="4" name="직사각형 3"/>
          <p:cNvSpPr/>
          <p:nvPr/>
        </p:nvSpPr>
        <p:spPr>
          <a:xfrm>
            <a:off x="4283968" y="1412776"/>
            <a:ext cx="396044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void </a:t>
            </a:r>
            <a:r>
              <a:rPr lang="en-US" altLang="ko-KR" sz="1400" dirty="0" err="1"/>
              <a:t>mousePressed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MouseEvent</a:t>
            </a:r>
            <a:r>
              <a:rPr lang="en-US" altLang="ko-KR" sz="1400" dirty="0"/>
              <a:t> e)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 = </a:t>
            </a:r>
            <a:r>
              <a:rPr lang="en-US" altLang="ko-KR" sz="1400" b="1" dirty="0" err="1"/>
              <a:t>e.getX</a:t>
            </a:r>
            <a:r>
              <a:rPr lang="en-US" altLang="ko-KR" sz="1400" b="1" dirty="0"/>
              <a:t>()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y = </a:t>
            </a:r>
            <a:r>
              <a:rPr lang="en-US" altLang="ko-KR" sz="1400" b="1" dirty="0" err="1"/>
              <a:t>e.getY</a:t>
            </a:r>
            <a:r>
              <a:rPr lang="en-US" altLang="ko-KR" sz="1400" b="1" dirty="0"/>
              <a:t>()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4283968" y="3857862"/>
            <a:ext cx="3960440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void </a:t>
            </a:r>
            <a:r>
              <a:rPr lang="en-US" altLang="ko-KR" sz="1400" dirty="0" err="1"/>
              <a:t>mouseClicked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MouseEvent</a:t>
            </a:r>
            <a:r>
              <a:rPr lang="en-US" altLang="ko-KR" sz="1400" dirty="0"/>
              <a:t> e) {</a:t>
            </a:r>
          </a:p>
          <a:p>
            <a:pPr defTabSz="180000"/>
            <a:r>
              <a:rPr lang="en-US" altLang="ko-KR" sz="1400" dirty="0"/>
              <a:t>	if(</a:t>
            </a:r>
            <a:r>
              <a:rPr lang="en-US" altLang="ko-KR" sz="1400" b="1" dirty="0" err="1"/>
              <a:t>e.getClickCount</a:t>
            </a:r>
            <a:r>
              <a:rPr lang="en-US" altLang="ko-KR" sz="1400" b="1" dirty="0"/>
              <a:t>()</a:t>
            </a:r>
            <a:r>
              <a:rPr lang="en-US" altLang="ko-KR" sz="1400" dirty="0"/>
              <a:t> == 2) {</a:t>
            </a:r>
          </a:p>
          <a:p>
            <a:pPr defTabSz="180000"/>
            <a:r>
              <a:rPr lang="en-US" altLang="ko-KR" sz="1400" dirty="0"/>
              <a:t>		// </a:t>
            </a:r>
            <a:r>
              <a:rPr lang="ko-KR" altLang="en-US" sz="1400" dirty="0"/>
              <a:t>더블클릭을 처리하는 루틴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4283968" y="2719393"/>
            <a:ext cx="396044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void </a:t>
            </a:r>
            <a:r>
              <a:rPr lang="en-US" altLang="ko-KR" sz="1400" dirty="0" err="1"/>
              <a:t>mousePressed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MouseEvent</a:t>
            </a:r>
            <a:r>
              <a:rPr lang="en-US" altLang="ko-KR" sz="1400" dirty="0"/>
              <a:t> e) {</a:t>
            </a:r>
          </a:p>
          <a:p>
            <a:pPr defTabSz="180000"/>
            <a:r>
              <a:rPr lang="en-US" altLang="ko-KR" sz="1400" dirty="0"/>
              <a:t>	if(</a:t>
            </a:r>
            <a:r>
              <a:rPr lang="en-US" altLang="ko-KR" sz="1400" b="1" dirty="0" err="1"/>
              <a:t>e.getButton</a:t>
            </a:r>
            <a:r>
              <a:rPr lang="en-US" altLang="ko-KR" sz="1400" b="1" dirty="0"/>
              <a:t>() == MouseEvent.BUTTON1</a:t>
            </a:r>
            <a:r>
              <a:rPr lang="en-US" altLang="ko-KR" sz="1400" dirty="0"/>
              <a:t>)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("Left Button Pressed");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5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07"/>
    </mc:Choice>
    <mc:Fallback xmlns="">
      <p:transition spd="slow" advTm="119607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10-9 </a:t>
            </a:r>
            <a:r>
              <a:rPr lang="ko-KR" altLang="en-US" dirty="0"/>
              <a:t>실행</a:t>
            </a:r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412776"/>
            <a:ext cx="8873601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0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683"/>
    </mc:Choice>
    <mc:Fallback xmlns="">
      <p:transition spd="slow" advTm="16468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925" y="1481257"/>
            <a:ext cx="4221463" cy="34168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이벤트의 실제 예</a:t>
            </a:r>
          </a:p>
        </p:txBody>
      </p:sp>
      <p:pic>
        <p:nvPicPr>
          <p:cNvPr id="8" name="Picture 2" descr="C:\Documents and Settings\황기태\Local Settings\Temporary Internet Files\Content.IE5\O7ZFUOTT\MCj0382582000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32" y="5572140"/>
            <a:ext cx="1071570" cy="107157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982211" y="5122803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마우스로 버튼 클릭</a:t>
            </a:r>
            <a:endParaRPr lang="en-US" altLang="ko-KR" sz="1200" dirty="0"/>
          </a:p>
          <a:p>
            <a:r>
              <a:rPr lang="en-US" altLang="ko-KR" sz="1200" dirty="0"/>
              <a:t>(Mouse Event,</a:t>
            </a:r>
          </a:p>
          <a:p>
            <a:r>
              <a:rPr lang="en-US" altLang="ko-KR" sz="1200" dirty="0"/>
              <a:t>Action Event)</a:t>
            </a:r>
            <a:endParaRPr lang="ko-KR" altLang="en-US" sz="1200" dirty="0"/>
          </a:p>
        </p:txBody>
      </p:sp>
      <p:pic>
        <p:nvPicPr>
          <p:cNvPr id="1031" name="Picture 7" descr="C:\Documents and Settings\황기태\Local Settings\Temporary Internet Files\Content.IE5\5W8J510P\MCj0360590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62640" y="5572140"/>
            <a:ext cx="1837030" cy="875081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357554" y="5406315"/>
            <a:ext cx="1370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마우스로</a:t>
            </a:r>
            <a:endParaRPr lang="en-US" altLang="ko-KR" sz="1200" dirty="0"/>
          </a:p>
          <a:p>
            <a:r>
              <a:rPr lang="ko-KR" altLang="en-US" sz="1200" dirty="0"/>
              <a:t>윈도우 크기 조절</a:t>
            </a:r>
            <a:endParaRPr lang="en-US" altLang="ko-KR" sz="1200" dirty="0"/>
          </a:p>
          <a:p>
            <a:r>
              <a:rPr lang="en-US" altLang="ko-KR" sz="1200" dirty="0"/>
              <a:t>(Mouse Event,</a:t>
            </a:r>
          </a:p>
          <a:p>
            <a:r>
              <a:rPr lang="en-US" altLang="ko-KR" sz="1200" dirty="0"/>
              <a:t>Container Event)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676822" y="5000636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키보드 입력</a:t>
            </a:r>
            <a:endParaRPr lang="en-US" altLang="ko-KR" sz="1200" dirty="0"/>
          </a:p>
          <a:p>
            <a:r>
              <a:rPr lang="en-US" altLang="ko-KR" sz="1200" dirty="0"/>
              <a:t>(Key</a:t>
            </a:r>
            <a:r>
              <a:rPr lang="ko-KR" altLang="en-US" sz="1200" dirty="0"/>
              <a:t> </a:t>
            </a:r>
            <a:r>
              <a:rPr lang="en-US" altLang="ko-KR" sz="1200" dirty="0"/>
              <a:t>Event)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676954" y="4857760"/>
            <a:ext cx="1143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키보드로 메뉴 선택</a:t>
            </a:r>
            <a:endParaRPr lang="en-US" altLang="ko-KR" sz="1200" dirty="0"/>
          </a:p>
          <a:p>
            <a:r>
              <a:rPr lang="en-US" altLang="ko-KR" sz="1200" dirty="0"/>
              <a:t>(Key Event,</a:t>
            </a:r>
          </a:p>
          <a:p>
            <a:r>
              <a:rPr lang="en-US" altLang="ko-KR" sz="1200" dirty="0"/>
              <a:t> Action Event)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714348" y="4786322"/>
            <a:ext cx="1357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마우스로 메뉴 선택</a:t>
            </a:r>
            <a:endParaRPr lang="en-US" altLang="ko-KR" sz="1200" dirty="0"/>
          </a:p>
          <a:p>
            <a:r>
              <a:rPr lang="en-US" altLang="ko-KR" sz="1200" dirty="0"/>
              <a:t>(Mouse Event,</a:t>
            </a:r>
          </a:p>
          <a:p>
            <a:r>
              <a:rPr lang="en-US" altLang="ko-KR" sz="1200" dirty="0"/>
              <a:t>Action Event)</a:t>
            </a:r>
            <a:endParaRPr lang="ko-KR" altLang="en-US" sz="1200" dirty="0"/>
          </a:p>
        </p:txBody>
      </p:sp>
      <p:sp>
        <p:nvSpPr>
          <p:cNvPr id="29" name="자유형 28"/>
          <p:cNvSpPr/>
          <p:nvPr/>
        </p:nvSpPr>
        <p:spPr>
          <a:xfrm>
            <a:off x="1693093" y="2035903"/>
            <a:ext cx="695417" cy="3086900"/>
          </a:xfrm>
          <a:custGeom>
            <a:avLst/>
            <a:gdLst>
              <a:gd name="connsiteX0" fmla="*/ 562252 w 695417"/>
              <a:gd name="connsiteY0" fmla="*/ 3222594 h 3222594"/>
              <a:gd name="connsiteX1" fmla="*/ 82858 w 695417"/>
              <a:gd name="connsiteY1" fmla="*/ 1890944 h 3222594"/>
              <a:gd name="connsiteX2" fmla="*/ 65102 w 695417"/>
              <a:gd name="connsiteY2" fmla="*/ 807868 h 3222594"/>
              <a:gd name="connsiteX3" fmla="*/ 366943 w 695417"/>
              <a:gd name="connsiteY3" fmla="*/ 221942 h 3222594"/>
              <a:gd name="connsiteX4" fmla="*/ 695417 w 695417"/>
              <a:gd name="connsiteY4" fmla="*/ 0 h 322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417" h="3222594">
                <a:moveTo>
                  <a:pt x="562252" y="3222594"/>
                </a:moveTo>
                <a:cubicBezTo>
                  <a:pt x="363984" y="2757996"/>
                  <a:pt x="165716" y="2293398"/>
                  <a:pt x="82858" y="1890944"/>
                </a:cubicBezTo>
                <a:cubicBezTo>
                  <a:pt x="0" y="1488490"/>
                  <a:pt x="17755" y="1086035"/>
                  <a:pt x="65102" y="807868"/>
                </a:cubicBezTo>
                <a:cubicBezTo>
                  <a:pt x="112450" y="529701"/>
                  <a:pt x="261891" y="356587"/>
                  <a:pt x="366943" y="221942"/>
                </a:cubicBezTo>
                <a:cubicBezTo>
                  <a:pt x="471996" y="87297"/>
                  <a:pt x="583706" y="43648"/>
                  <a:pt x="695417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3923928" y="4872397"/>
            <a:ext cx="46287" cy="631794"/>
          </a:xfrm>
          <a:custGeom>
            <a:avLst/>
            <a:gdLst>
              <a:gd name="connsiteX0" fmla="*/ 0 w 622917"/>
              <a:gd name="connsiteY0" fmla="*/ 701336 h 701336"/>
              <a:gd name="connsiteX1" fmla="*/ 328474 w 622917"/>
              <a:gd name="connsiteY1" fmla="*/ 399495 h 701336"/>
              <a:gd name="connsiteX2" fmla="*/ 577049 w 622917"/>
              <a:gd name="connsiteY2" fmla="*/ 88777 h 701336"/>
              <a:gd name="connsiteX3" fmla="*/ 603682 w 622917"/>
              <a:gd name="connsiteY3" fmla="*/ 0 h 7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917" h="701336">
                <a:moveTo>
                  <a:pt x="0" y="701336"/>
                </a:moveTo>
                <a:cubicBezTo>
                  <a:pt x="116149" y="601462"/>
                  <a:pt x="232299" y="501588"/>
                  <a:pt x="328474" y="399495"/>
                </a:cubicBezTo>
                <a:cubicBezTo>
                  <a:pt x="424649" y="297402"/>
                  <a:pt x="531181" y="155359"/>
                  <a:pt x="577049" y="88777"/>
                </a:cubicBezTo>
                <a:cubicBezTo>
                  <a:pt x="622917" y="22195"/>
                  <a:pt x="613299" y="11097"/>
                  <a:pt x="603682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2" name="자유형 31"/>
          <p:cNvSpPr/>
          <p:nvPr/>
        </p:nvSpPr>
        <p:spPr>
          <a:xfrm>
            <a:off x="4355976" y="1939728"/>
            <a:ext cx="1646808" cy="3194482"/>
          </a:xfrm>
          <a:custGeom>
            <a:avLst/>
            <a:gdLst>
              <a:gd name="connsiteX0" fmla="*/ 1020932 w 1646808"/>
              <a:gd name="connsiteY0" fmla="*/ 3194482 h 3194482"/>
              <a:gd name="connsiteX1" fmla="*/ 1340528 w 1646808"/>
              <a:gd name="connsiteY1" fmla="*/ 2519779 h 3194482"/>
              <a:gd name="connsiteX2" fmla="*/ 1642369 w 1646808"/>
              <a:gd name="connsiteY2" fmla="*/ 948431 h 3194482"/>
              <a:gd name="connsiteX3" fmla="*/ 1313895 w 1646808"/>
              <a:gd name="connsiteY3" fmla="*/ 140563 h 3194482"/>
              <a:gd name="connsiteX4" fmla="*/ 0 w 1646808"/>
              <a:gd name="connsiteY4" fmla="*/ 105053 h 319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6808" h="3194482">
                <a:moveTo>
                  <a:pt x="1020932" y="3194482"/>
                </a:moveTo>
                <a:cubicBezTo>
                  <a:pt x="1128943" y="3044301"/>
                  <a:pt x="1236955" y="2894121"/>
                  <a:pt x="1340528" y="2519779"/>
                </a:cubicBezTo>
                <a:cubicBezTo>
                  <a:pt x="1444101" y="2145437"/>
                  <a:pt x="1646808" y="1344967"/>
                  <a:pt x="1642369" y="948431"/>
                </a:cubicBezTo>
                <a:cubicBezTo>
                  <a:pt x="1637930" y="551895"/>
                  <a:pt x="1587623" y="281126"/>
                  <a:pt x="1313895" y="140563"/>
                </a:cubicBezTo>
                <a:cubicBezTo>
                  <a:pt x="1040167" y="0"/>
                  <a:pt x="520083" y="52526"/>
                  <a:pt x="0" y="105053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6371207" y="1985597"/>
            <a:ext cx="935115" cy="3290655"/>
          </a:xfrm>
          <a:custGeom>
            <a:avLst/>
            <a:gdLst>
              <a:gd name="connsiteX0" fmla="*/ 390618 w 935115"/>
              <a:gd name="connsiteY0" fmla="*/ 3290655 h 3290655"/>
              <a:gd name="connsiteX1" fmla="*/ 710214 w 935115"/>
              <a:gd name="connsiteY1" fmla="*/ 2322989 h 3290655"/>
              <a:gd name="connsiteX2" fmla="*/ 816746 w 935115"/>
              <a:gd name="connsiteY2" fmla="*/ 378780 h 3290655"/>
              <a:gd name="connsiteX3" fmla="*/ 0 w 935115"/>
              <a:gd name="connsiteY3" fmla="*/ 50306 h 329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5115" h="3290655">
                <a:moveTo>
                  <a:pt x="390618" y="3290655"/>
                </a:moveTo>
                <a:cubicBezTo>
                  <a:pt x="514905" y="3049478"/>
                  <a:pt x="639193" y="2808302"/>
                  <a:pt x="710214" y="2322989"/>
                </a:cubicBezTo>
                <a:cubicBezTo>
                  <a:pt x="781235" y="1837676"/>
                  <a:pt x="935115" y="757560"/>
                  <a:pt x="816746" y="378780"/>
                </a:cubicBezTo>
                <a:cubicBezTo>
                  <a:pt x="698377" y="0"/>
                  <a:pt x="349188" y="25153"/>
                  <a:pt x="0" y="5030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1048431" y="1733550"/>
            <a:ext cx="1228044" cy="3057525"/>
          </a:xfrm>
          <a:custGeom>
            <a:avLst/>
            <a:gdLst>
              <a:gd name="connsiteX0" fmla="*/ 75519 w 1228044"/>
              <a:gd name="connsiteY0" fmla="*/ 3057525 h 3057525"/>
              <a:gd name="connsiteX1" fmla="*/ 123144 w 1228044"/>
              <a:gd name="connsiteY1" fmla="*/ 1419225 h 3057525"/>
              <a:gd name="connsiteX2" fmla="*/ 1228044 w 1228044"/>
              <a:gd name="connsiteY2" fmla="*/ 0 h 305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044" h="3057525">
                <a:moveTo>
                  <a:pt x="75519" y="3057525"/>
                </a:moveTo>
                <a:cubicBezTo>
                  <a:pt x="3287" y="2493169"/>
                  <a:pt x="-68944" y="1928813"/>
                  <a:pt x="123144" y="1419225"/>
                </a:cubicBezTo>
                <a:cubicBezTo>
                  <a:pt x="315232" y="909637"/>
                  <a:pt x="771638" y="454818"/>
                  <a:pt x="1228044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7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582"/>
    </mc:Choice>
    <mc:Fallback xmlns="">
      <p:transition spd="slow" advTm="138582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 10-9 : </a:t>
            </a:r>
            <a:r>
              <a:rPr lang="ko-KR" altLang="en-US" dirty="0"/>
              <a:t>마우스와 마우스 모션 이벤트 활용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551112" y="1067773"/>
            <a:ext cx="4572000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MouseListener</a:t>
            </a:r>
            <a:r>
              <a:rPr lang="en-US" altLang="ko-KR" sz="1200" b="1" dirty="0"/>
              <a:t>, 		</a:t>
            </a:r>
          </a:p>
          <a:p>
            <a:pPr defTabSz="180000"/>
            <a:r>
              <a:rPr lang="en-US" altLang="ko-KR" sz="1200" b="1" dirty="0"/>
              <a:t>													</a:t>
            </a:r>
            <a:r>
              <a:rPr lang="en-US" altLang="ko-KR" sz="1200" b="1" dirty="0" err="1"/>
              <a:t>MouseMotionListener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public void </a:t>
            </a:r>
            <a:r>
              <a:rPr lang="en-US" altLang="ko-KR" sz="1200" b="1" dirty="0" err="1"/>
              <a:t>mousePressed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la.setText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mousePressed</a:t>
            </a:r>
            <a:r>
              <a:rPr lang="en-US" altLang="ko-KR" sz="1200" dirty="0"/>
              <a:t> 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 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 ()+")");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public void </a:t>
            </a:r>
            <a:r>
              <a:rPr lang="en-US" altLang="ko-KR" sz="1200" b="1" dirty="0" err="1"/>
              <a:t>mouseReleased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la.setText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MouseReleased</a:t>
            </a:r>
            <a:r>
              <a:rPr lang="en-US" altLang="ko-KR" sz="1200" dirty="0"/>
              <a:t>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 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()+")"); 		}</a:t>
            </a:r>
          </a:p>
          <a:p>
            <a:pPr defTabSz="180000"/>
            <a:r>
              <a:rPr lang="en-US" altLang="ko-KR" sz="1200" dirty="0"/>
              <a:t>		public void </a:t>
            </a:r>
            <a:r>
              <a:rPr lang="en-US" altLang="ko-KR" sz="1200" b="1" dirty="0" err="1"/>
              <a:t>mouseClicked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defTabSz="180000"/>
            <a:r>
              <a:rPr lang="en-US" altLang="ko-KR" sz="1200" dirty="0"/>
              <a:t>		public void </a:t>
            </a:r>
            <a:r>
              <a:rPr lang="en-US" altLang="ko-KR" sz="1200" b="1" dirty="0" err="1"/>
              <a:t>mouseEntered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Component c = (Component)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c.setBackground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Color.CYAN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public void </a:t>
            </a:r>
            <a:r>
              <a:rPr lang="en-US" altLang="ko-KR" sz="1200" b="1" dirty="0" err="1"/>
              <a:t>mouseExited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Component c = (Component)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c.setBackground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Color.YELLOW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public void </a:t>
            </a:r>
            <a:r>
              <a:rPr lang="en-US" altLang="ko-KR" sz="1200" b="1" dirty="0" err="1"/>
              <a:t>mouseDragged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la.setText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MouseDragged</a:t>
            </a:r>
            <a:r>
              <a:rPr lang="en-US" altLang="ko-KR" sz="1200" dirty="0"/>
              <a:t> 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()+")");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public void </a:t>
            </a:r>
            <a:r>
              <a:rPr lang="en-US" altLang="ko-KR" sz="1200" b="1" dirty="0" err="1"/>
              <a:t>mouseMoved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la.setText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MouseMoved</a:t>
            </a:r>
            <a:r>
              <a:rPr lang="en-US" altLang="ko-KR" sz="1200" dirty="0"/>
              <a:t> 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()+")");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MouseListenerAllEx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35754" y="1484784"/>
            <a:ext cx="4357686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MouseListenerAllEx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la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("No Mouse Event");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MouseListenerAllEx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MouseListener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MouseMotionListener</a:t>
            </a:r>
            <a:r>
              <a:rPr lang="en-US" altLang="ko-KR" sz="1200" dirty="0"/>
              <a:t> </a:t>
            </a:r>
            <a:r>
              <a:rPr lang="ko-KR" altLang="en-US" sz="1200" dirty="0"/>
              <a:t>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c.setLayout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/>
              <a:t> listener = </a:t>
            </a:r>
          </a:p>
          <a:p>
            <a:pPr defTabSz="180000"/>
            <a:r>
              <a:rPr lang="en-US" altLang="ko-KR" sz="1200" b="1" dirty="0"/>
              <a:t>				new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/>
              <a:t>();</a:t>
            </a:r>
            <a:endParaRPr lang="ko-KR" altLang="en-US" sz="1200" b="1" dirty="0"/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dirty="0" err="1"/>
              <a:t>c.addMouseListener</a:t>
            </a:r>
            <a:r>
              <a:rPr lang="en-US" altLang="ko-KR" sz="1200" b="1" dirty="0"/>
              <a:t>(listener);</a:t>
            </a:r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dirty="0" err="1"/>
              <a:t>c.addMouseMotionListener</a:t>
            </a:r>
            <a:r>
              <a:rPr lang="en-US" altLang="ko-KR" sz="1200" b="1" dirty="0"/>
              <a:t>(listener); </a:t>
            </a:r>
            <a:endParaRPr lang="ko-KR" altLang="en-US" sz="1200" b="1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(la);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(300,200);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59777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377"/>
    </mc:Choice>
    <mc:Fallback xmlns="">
      <p:transition spd="slow" advTm="340377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17457"/>
            <a:ext cx="8642350" cy="67945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10-10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더블클릭 시 </a:t>
            </a:r>
            <a:r>
              <a:rPr lang="ko-KR" altLang="en-US" dirty="0" err="1"/>
              <a:t>컨텐트팬의</a:t>
            </a:r>
            <a:r>
              <a:rPr lang="ko-KR" altLang="en-US" dirty="0"/>
              <a:t> 배경색 변경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995936" y="806589"/>
            <a:ext cx="4572000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ClickAndDoubleClickEx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 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ClickAndDoubleClickEx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("Click and DoubleClick </a:t>
            </a:r>
            <a:r>
              <a:rPr lang="ko-KR" altLang="en-US" sz="1200" dirty="0"/>
              <a:t>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c.addMouseListener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/>
              <a:t>());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(300,200);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MouseAdapter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	public void </a:t>
            </a:r>
            <a:r>
              <a:rPr lang="en-US" altLang="ko-KR" sz="1200" b="1" dirty="0" err="1"/>
              <a:t>mouseClicked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if(</a:t>
            </a:r>
            <a:r>
              <a:rPr lang="en-US" altLang="ko-KR" sz="1200" b="1" dirty="0" err="1"/>
              <a:t>e.getClickCount</a:t>
            </a:r>
            <a:r>
              <a:rPr lang="en-US" altLang="ko-KR" sz="1200" b="1" dirty="0"/>
              <a:t>() == 2) {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 =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)(</a:t>
            </a:r>
            <a:r>
              <a:rPr lang="en-US" altLang="ko-KR" sz="1200" dirty="0" err="1"/>
              <a:t>Math.random</a:t>
            </a:r>
            <a:r>
              <a:rPr lang="en-US" altLang="ko-KR" sz="1200" dirty="0"/>
              <a:t>()*256);</a:t>
            </a:r>
          </a:p>
          <a:p>
            <a:pPr defTabSz="180000"/>
            <a:r>
              <a:rPr lang="sv-SE" altLang="ko-KR" sz="1200" dirty="0"/>
              <a:t>				int g = (int)(Math.random()*256);</a:t>
            </a:r>
          </a:p>
          <a:p>
            <a:pPr defTabSz="180000"/>
            <a:r>
              <a:rPr lang="sv-SE" altLang="ko-KR" sz="1200" dirty="0"/>
              <a:t>				int b = (int)(Math.random()*256);</a:t>
            </a:r>
          </a:p>
          <a:p>
            <a:pPr defTabSz="180000"/>
            <a:r>
              <a:rPr lang="en-US" altLang="ko-KR" sz="1200" dirty="0"/>
              <a:t>				Component c = (Component)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b="1" dirty="0" err="1"/>
              <a:t>c.setBackground</a:t>
            </a:r>
            <a:r>
              <a:rPr lang="en-US" altLang="ko-KR" sz="1200" b="1" dirty="0"/>
              <a:t>(new Color(</a:t>
            </a:r>
            <a:r>
              <a:rPr lang="en-US" altLang="ko-KR" sz="1200" b="1" dirty="0" err="1"/>
              <a:t>r,b,g</a:t>
            </a:r>
            <a:r>
              <a:rPr lang="en-US" altLang="ko-KR" sz="1200" b="1" dirty="0"/>
              <a:t>)); </a:t>
            </a:r>
          </a:p>
          <a:p>
            <a:pPr defTabSz="180000"/>
            <a:r>
              <a:rPr lang="en-US" altLang="ko-KR" sz="1200" dirty="0"/>
              <a:t>			}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ClickAndDoubleClickEx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214282" y="764704"/>
            <a:ext cx="3929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더블클릭할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때마다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배경색을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랜덤하게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변경한다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67" y="1384131"/>
            <a:ext cx="2365281" cy="159789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77" y="3068960"/>
            <a:ext cx="2365281" cy="159789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76" y="4725144"/>
            <a:ext cx="2365281" cy="159789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44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025"/>
    </mc:Choice>
    <mc:Fallback xmlns="">
      <p:transition spd="slow" advTm="23102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자바의 이벤트 기반 </a:t>
            </a:r>
            <a:r>
              <a:rPr lang="en-US" altLang="ko-KR"/>
              <a:t>GUI </a:t>
            </a:r>
            <a:r>
              <a:rPr lang="ko-KR" altLang="en-US"/>
              <a:t>응용프로그램 구성</a:t>
            </a:r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6"/>
            <a:ext cx="7560840" cy="500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5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473"/>
    </mc:Choice>
    <mc:Fallback xmlns="">
      <p:transition spd="slow" advTm="54347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관련 용어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이벤트 소스</a:t>
            </a:r>
            <a:endParaRPr lang="en-US" altLang="ko-KR" dirty="0"/>
          </a:p>
          <a:p>
            <a:pPr lvl="1"/>
            <a:r>
              <a:rPr lang="ko-KR" altLang="en-US" dirty="0"/>
              <a:t>이벤트를 발생시킨 </a:t>
            </a:r>
            <a:r>
              <a:rPr lang="en-US" altLang="ko-KR" dirty="0"/>
              <a:t>GUI </a:t>
            </a:r>
            <a:r>
              <a:rPr lang="ko-KR" altLang="en-US" dirty="0"/>
              <a:t>컴포넌트</a:t>
            </a:r>
            <a:endParaRPr lang="en-US" altLang="ko-KR" dirty="0"/>
          </a:p>
          <a:p>
            <a:r>
              <a:rPr lang="ko-KR" altLang="en-US" dirty="0"/>
              <a:t>이벤트 객체</a:t>
            </a:r>
            <a:endParaRPr lang="en-US" altLang="ko-KR" dirty="0"/>
          </a:p>
          <a:p>
            <a:pPr lvl="1"/>
            <a:r>
              <a:rPr lang="ko-KR" altLang="en-US" dirty="0"/>
              <a:t>발생한 이벤트에 대한 정보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이벤트 종류</a:t>
            </a:r>
            <a:r>
              <a:rPr lang="en-US" altLang="ko-KR" dirty="0"/>
              <a:t>, </a:t>
            </a:r>
            <a:r>
              <a:rPr lang="ko-KR" altLang="en-US" dirty="0"/>
              <a:t>이벤트 소스</a:t>
            </a:r>
            <a:r>
              <a:rPr lang="en-US" altLang="ko-KR" dirty="0"/>
              <a:t>, </a:t>
            </a:r>
            <a:r>
              <a:rPr lang="ko-KR" altLang="en-US" dirty="0"/>
              <a:t>화면 좌표</a:t>
            </a:r>
            <a:r>
              <a:rPr lang="en-US" altLang="ko-KR" dirty="0"/>
              <a:t>, </a:t>
            </a:r>
            <a:r>
              <a:rPr lang="ko-KR" altLang="en-US" dirty="0"/>
              <a:t>마우스 버튼 종류</a:t>
            </a:r>
            <a:r>
              <a:rPr lang="en-US" altLang="ko-KR" dirty="0"/>
              <a:t>, </a:t>
            </a:r>
            <a:r>
              <a:rPr lang="ko-KR" altLang="en-US" dirty="0"/>
              <a:t>눌러진 키</a:t>
            </a:r>
            <a:endParaRPr lang="en-US" altLang="ko-KR" dirty="0"/>
          </a:p>
          <a:p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1"/>
            <a:r>
              <a:rPr lang="ko-KR" altLang="en-US" dirty="0"/>
              <a:t>이벤트를 처리하는 코드</a:t>
            </a:r>
            <a:endParaRPr lang="en-US" altLang="ko-KR" dirty="0"/>
          </a:p>
          <a:p>
            <a:pPr lvl="1"/>
            <a:r>
              <a:rPr lang="ko-KR" altLang="en-US" dirty="0"/>
              <a:t>컴포넌트에 등록되어야 작동 가능</a:t>
            </a:r>
            <a:endParaRPr lang="en-US" altLang="ko-KR" dirty="0"/>
          </a:p>
          <a:p>
            <a:r>
              <a:rPr lang="ko-KR" altLang="en-US" dirty="0"/>
              <a:t>이벤트 분배 </a:t>
            </a:r>
            <a:r>
              <a:rPr lang="ko-KR" altLang="en-US" dirty="0" err="1"/>
              <a:t>스레드</a:t>
            </a:r>
            <a:endParaRPr lang="en-US" altLang="ko-KR" dirty="0"/>
          </a:p>
          <a:p>
            <a:pPr lvl="1"/>
            <a:r>
              <a:rPr lang="ko-KR" altLang="en-US" dirty="0"/>
              <a:t>동작</a:t>
            </a:r>
            <a:endParaRPr lang="en-US" altLang="ko-KR" dirty="0"/>
          </a:p>
          <a:p>
            <a:pPr lvl="2"/>
            <a:r>
              <a:rPr lang="ko-KR" altLang="en-US" dirty="0"/>
              <a:t>자바 가상 기계로부터 이벤트의 발생을 통지 받음</a:t>
            </a:r>
            <a:endParaRPr lang="en-US" altLang="ko-KR" dirty="0"/>
          </a:p>
          <a:p>
            <a:pPr lvl="2"/>
            <a:r>
              <a:rPr lang="ko-KR" altLang="en-US" dirty="0"/>
              <a:t>이벤트 소스와 이벤트 종류 결정</a:t>
            </a:r>
          </a:p>
          <a:p>
            <a:pPr lvl="2"/>
            <a:r>
              <a:rPr lang="ko-KR" altLang="en-US" dirty="0"/>
              <a:t>적절한 이벤트 객체 생성</a:t>
            </a:r>
            <a:r>
              <a:rPr lang="en-US" altLang="ko-KR" dirty="0"/>
              <a:t>,</a:t>
            </a:r>
            <a:r>
              <a:rPr lang="ko-KR" altLang="en-US" dirty="0"/>
              <a:t> 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찾아 호출</a:t>
            </a:r>
            <a:endParaRPr lang="en-US" altLang="ko-KR" dirty="0"/>
          </a:p>
          <a:p>
            <a:pPr lvl="1"/>
            <a:r>
              <a:rPr lang="ko-KR" altLang="en-US" dirty="0"/>
              <a:t>무한 루프를 실행하는 </a:t>
            </a:r>
            <a:r>
              <a:rPr lang="ko-KR" altLang="en-US" dirty="0" err="1"/>
              <a:t>스레드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795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456"/>
    </mc:Choice>
    <mc:Fallback xmlns="">
      <p:transition spd="slow" advTm="21345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객체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1451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이벤트 객체란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이벤트가 발생할 때</a:t>
            </a:r>
            <a:r>
              <a:rPr lang="en-US" altLang="ko-KR" dirty="0"/>
              <a:t>, </a:t>
            </a:r>
            <a:r>
              <a:rPr lang="ko-KR" altLang="en-US" dirty="0"/>
              <a:t>발생한 이벤트에 관한 정보를 가진 객체</a:t>
            </a:r>
            <a:endParaRPr lang="en-US" altLang="ko-KR" dirty="0"/>
          </a:p>
          <a:p>
            <a:pPr lvl="1"/>
            <a:r>
              <a:rPr lang="ko-KR" altLang="en-US" dirty="0"/>
              <a:t>이벤트 </a:t>
            </a:r>
            <a:r>
              <a:rPr lang="ko-KR" altLang="en-US" dirty="0" err="1"/>
              <a:t>리스너에</a:t>
            </a:r>
            <a:r>
              <a:rPr lang="ko-KR" altLang="en-US" dirty="0"/>
              <a:t> 전달됨</a:t>
            </a:r>
            <a:endParaRPr lang="en-US" altLang="ko-KR" dirty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코드에서 이벤트가 발생한 상황을 파악할 수 있게 함</a:t>
            </a:r>
            <a:endParaRPr lang="en-US" altLang="ko-KR" dirty="0"/>
          </a:p>
          <a:p>
            <a:r>
              <a:rPr lang="ko-KR" altLang="en-US" dirty="0"/>
              <a:t>이벤트 객체의 종류</a:t>
            </a:r>
          </a:p>
        </p:txBody>
      </p:sp>
      <p:sp>
        <p:nvSpPr>
          <p:cNvPr id="38" name="슬라이드 번호 개체 틀 3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BD2C2-3D3B-4E94-BD92-61B02C5F4DEE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068960"/>
            <a:ext cx="8814339" cy="326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0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189"/>
    </mc:Choice>
    <mc:Fallback xmlns="">
      <p:transition spd="slow" advTm="18618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객체에 포함된 정보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/>
              <a:t>이벤트 객체가 포함하는 정보 </a:t>
            </a:r>
            <a:endParaRPr lang="en-US" altLang="ko-KR" dirty="0"/>
          </a:p>
          <a:p>
            <a:pPr lvl="1"/>
            <a:r>
              <a:rPr lang="ko-KR" altLang="en-US" dirty="0"/>
              <a:t>이벤트 종류</a:t>
            </a:r>
          </a:p>
          <a:p>
            <a:pPr lvl="1"/>
            <a:r>
              <a:rPr lang="ko-KR" altLang="en-US" dirty="0"/>
              <a:t>이벤트 소스</a:t>
            </a:r>
          </a:p>
          <a:p>
            <a:pPr lvl="1"/>
            <a:r>
              <a:rPr lang="ko-KR" altLang="en-US" dirty="0"/>
              <a:t>이벤트가 발생한 화면 좌표</a:t>
            </a:r>
          </a:p>
          <a:p>
            <a:pPr lvl="1"/>
            <a:r>
              <a:rPr lang="ko-KR" altLang="en-US" dirty="0"/>
              <a:t>이벤트가 발생한 컴포넌트 내 좌표</a:t>
            </a:r>
          </a:p>
          <a:p>
            <a:pPr lvl="1"/>
            <a:r>
              <a:rPr lang="ko-KR" altLang="en-US" dirty="0"/>
              <a:t>버튼이나 메뉴 아이템에 이벤트가 발생한 경우 버튼이나 메뉴 아이템의 문자열</a:t>
            </a:r>
          </a:p>
          <a:p>
            <a:pPr lvl="1"/>
            <a:r>
              <a:rPr lang="ko-KR" altLang="en-US" dirty="0"/>
              <a:t>클릭된 마우스 버튼 번호</a:t>
            </a:r>
          </a:p>
          <a:p>
            <a:pPr lvl="1"/>
            <a:r>
              <a:rPr lang="ko-KR" altLang="en-US" dirty="0"/>
              <a:t>마우스의 클릭 횟수</a:t>
            </a:r>
          </a:p>
          <a:p>
            <a:pPr lvl="1"/>
            <a:r>
              <a:rPr lang="ko-KR" altLang="en-US" dirty="0"/>
              <a:t>키가 눌러졌다면 키의 코드 값과 문자 값</a:t>
            </a:r>
          </a:p>
          <a:p>
            <a:pPr lvl="1"/>
            <a:r>
              <a:rPr lang="ko-KR" altLang="en-US" dirty="0"/>
              <a:t>체크박스</a:t>
            </a:r>
            <a:r>
              <a:rPr lang="en-US" altLang="ko-KR" dirty="0"/>
              <a:t>, </a:t>
            </a:r>
            <a:r>
              <a:rPr lang="ko-KR" altLang="en-US" dirty="0"/>
              <a:t>라디오버튼 등과 같은 컴포넌트에 이벤트가 발생하였다면 체크 상태</a:t>
            </a:r>
            <a:endParaRPr lang="en-US" altLang="ko-KR" dirty="0"/>
          </a:p>
          <a:p>
            <a:r>
              <a:rPr lang="ko-KR" altLang="en-US" dirty="0"/>
              <a:t>이벤트에 따라 조금씩 다른 정보 포함</a:t>
            </a:r>
            <a:endParaRPr lang="en-US" altLang="ko-KR" dirty="0"/>
          </a:p>
          <a:p>
            <a:pPr lvl="2"/>
            <a:r>
              <a:rPr lang="en-US" altLang="ko-KR" dirty="0" err="1"/>
              <a:t>ActionEvent</a:t>
            </a:r>
            <a:r>
              <a:rPr lang="en-US" altLang="ko-KR" dirty="0"/>
              <a:t> </a:t>
            </a:r>
            <a:r>
              <a:rPr lang="ko-KR" altLang="en-US" dirty="0"/>
              <a:t>객체 </a:t>
            </a:r>
            <a:r>
              <a:rPr lang="en-US" altLang="ko-KR" dirty="0"/>
              <a:t>: </a:t>
            </a:r>
            <a:r>
              <a:rPr lang="ko-KR" altLang="en-US" dirty="0"/>
              <a:t>액션 문자열</a:t>
            </a:r>
            <a:endParaRPr lang="en-US" altLang="ko-KR" dirty="0"/>
          </a:p>
          <a:p>
            <a:pPr lvl="2"/>
            <a:r>
              <a:rPr lang="en-US" altLang="ko-KR" dirty="0" err="1"/>
              <a:t>MouseEvent</a:t>
            </a:r>
            <a:r>
              <a:rPr lang="en-US" altLang="ko-KR" dirty="0"/>
              <a:t> </a:t>
            </a:r>
            <a:r>
              <a:rPr lang="ko-KR" altLang="en-US" dirty="0"/>
              <a:t>객체 </a:t>
            </a:r>
            <a:r>
              <a:rPr lang="en-US" altLang="ko-KR" dirty="0"/>
              <a:t>: </a:t>
            </a:r>
            <a:r>
              <a:rPr lang="ko-KR" altLang="en-US" dirty="0"/>
              <a:t>마우스의 위치 정보</a:t>
            </a:r>
            <a:r>
              <a:rPr lang="en-US" altLang="ko-KR" dirty="0"/>
              <a:t>, </a:t>
            </a:r>
            <a:r>
              <a:rPr lang="ko-KR" altLang="en-US" dirty="0"/>
              <a:t>마우스 버튼</a:t>
            </a:r>
            <a:r>
              <a:rPr lang="en-US" altLang="ko-KR" dirty="0"/>
              <a:t>, </a:t>
            </a:r>
            <a:r>
              <a:rPr lang="ko-KR" altLang="en-US" dirty="0"/>
              <a:t>함께 눌러진 키 정보 등</a:t>
            </a:r>
            <a:endParaRPr lang="en-US" altLang="ko-KR" dirty="0"/>
          </a:p>
          <a:p>
            <a:pPr lvl="2"/>
            <a:r>
              <a:rPr lang="en-US" altLang="ko-KR" dirty="0" err="1"/>
              <a:t>ItemEvent</a:t>
            </a:r>
            <a:r>
              <a:rPr lang="en-US" altLang="ko-KR" dirty="0"/>
              <a:t> </a:t>
            </a:r>
            <a:r>
              <a:rPr lang="ko-KR" altLang="en-US" dirty="0"/>
              <a:t>객체 </a:t>
            </a:r>
            <a:r>
              <a:rPr lang="en-US" altLang="ko-KR" dirty="0"/>
              <a:t>: </a:t>
            </a:r>
            <a:r>
              <a:rPr lang="ko-KR" altLang="en-US" dirty="0"/>
              <a:t>아이템의 체크 상태</a:t>
            </a:r>
            <a:endParaRPr lang="en-US" altLang="ko-KR" dirty="0"/>
          </a:p>
          <a:p>
            <a:r>
              <a:rPr lang="ko-KR" altLang="en-US" dirty="0"/>
              <a:t>이벤트 소스 알아 내기</a:t>
            </a:r>
            <a:endParaRPr lang="en-US" altLang="ko-KR" dirty="0"/>
          </a:p>
          <a:p>
            <a:pPr lvl="1"/>
            <a:r>
              <a:rPr lang="en-US" altLang="ko-KR" dirty="0"/>
              <a:t>Object </a:t>
            </a:r>
            <a:r>
              <a:rPr lang="en-US" altLang="ko-KR" dirty="0" err="1"/>
              <a:t>EventObject.getSource</a:t>
            </a:r>
            <a:r>
              <a:rPr lang="en-US" altLang="ko-KR" dirty="0"/>
              <a:t>()</a:t>
            </a:r>
          </a:p>
          <a:p>
            <a:pPr lvl="2"/>
            <a:r>
              <a:rPr lang="ko-KR" altLang="en-US" dirty="0"/>
              <a:t>발생한 이벤트의 소스 컴포넌트 리턴</a:t>
            </a:r>
            <a:endParaRPr lang="en-US" altLang="ko-KR" dirty="0"/>
          </a:p>
          <a:p>
            <a:pPr lvl="2"/>
            <a:r>
              <a:rPr lang="en-US" altLang="ko-KR" dirty="0"/>
              <a:t>Object </a:t>
            </a:r>
            <a:r>
              <a:rPr lang="ko-KR" altLang="en-US" dirty="0"/>
              <a:t>타입으로 </a:t>
            </a:r>
            <a:r>
              <a:rPr lang="ko-KR" altLang="en-US" dirty="0" err="1"/>
              <a:t>리턴하므로</a:t>
            </a:r>
            <a:r>
              <a:rPr lang="ko-KR" altLang="en-US" dirty="0"/>
              <a:t> 캐스팅하여 사용</a:t>
            </a:r>
            <a:endParaRPr lang="en-US" altLang="ko-KR" dirty="0"/>
          </a:p>
          <a:p>
            <a:pPr lvl="2"/>
            <a:r>
              <a:rPr lang="ko-KR" altLang="en-US" dirty="0"/>
              <a:t>모든 이벤트 객체에 대해 적용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18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124"/>
    </mc:Choice>
    <mc:Fallback xmlns="">
      <p:transition spd="slow" advTm="16612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객체의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556792"/>
            <a:ext cx="6552728" cy="467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5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160"/>
    </mc:Choice>
    <mc:Fallback xmlns="">
      <p:transition spd="slow" advTm="17616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객체와 이벤트 소스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40768"/>
            <a:ext cx="5976664" cy="528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2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616"/>
    </mc:Choice>
    <mc:Fallback xmlns="">
      <p:transition spd="slow" advTm="142616"/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4827</TotalTime>
  <Words>3584</Words>
  <Application>Microsoft Office PowerPoint</Application>
  <PresentationFormat>화면 슬라이드 쇼(4:3)</PresentationFormat>
  <Paragraphs>604</Paragraphs>
  <Slides>31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HY강B</vt:lpstr>
      <vt:lpstr>YDVYGOStd12</vt:lpstr>
      <vt:lpstr>맑은 고딕</vt:lpstr>
      <vt:lpstr>휴먼편지체</vt:lpstr>
      <vt:lpstr>Arial</vt:lpstr>
      <vt:lpstr>Wingdings</vt:lpstr>
      <vt:lpstr>Wingdings 2</vt:lpstr>
      <vt:lpstr>가을</vt:lpstr>
      <vt:lpstr>PowerPoint 프레젠테이션</vt:lpstr>
      <vt:lpstr>이벤트 기반 프로그래밍</vt:lpstr>
      <vt:lpstr>이벤트의 실제 예</vt:lpstr>
      <vt:lpstr>자바의 이벤트 기반 GUI 응용프로그램 구성</vt:lpstr>
      <vt:lpstr>이벤트 관련 용어</vt:lpstr>
      <vt:lpstr>이벤트 객체</vt:lpstr>
      <vt:lpstr>이벤트 객체에 포함된 정보</vt:lpstr>
      <vt:lpstr>이벤트 객체의 메소드</vt:lpstr>
      <vt:lpstr>이벤트 객체와 이벤트 소스</vt:lpstr>
      <vt:lpstr>이벤트 리스너(Event Listener)</vt:lpstr>
      <vt:lpstr>리스너  인터페이스와 메소드</vt:lpstr>
      <vt:lpstr>Tip : 리스너 등록 메소드가 addXXXListener인 이유?</vt:lpstr>
      <vt:lpstr>Tip : 리스너 등록 메소드가 addXXXListener인 이유?</vt:lpstr>
      <vt:lpstr>이벤트 리스너 작성 방법</vt:lpstr>
      <vt:lpstr>예제 10-1 : 독립 클래스로 Action 이벤트의 리스너 작성</vt:lpstr>
      <vt:lpstr>예제 10-2 : 내부 클래스로 Action 이벤트 리스너 만들기</vt:lpstr>
      <vt:lpstr>익명 클래스로 이벤트 리스너 작성</vt:lpstr>
      <vt:lpstr>예제 10-3 : 익명 클래스로 Action 이벤트 리스너 만들기 </vt:lpstr>
      <vt:lpstr>예제 10-4 : 마우스로 문자열 이동시키기 – 마우스 이벤트 연습</vt:lpstr>
      <vt:lpstr>예제 10-4의 정답</vt:lpstr>
      <vt:lpstr>어댑터(Adapter) 클래스</vt:lpstr>
      <vt:lpstr>JDK에서 제공하는 어댑터 클래스</vt:lpstr>
      <vt:lpstr>어댑터 사용 예(MouseAdapter)</vt:lpstr>
      <vt:lpstr>예제 10-5 : MouseAdapter 사용하기</vt:lpstr>
      <vt:lpstr>Key 이벤트와 포커스</vt:lpstr>
      <vt:lpstr>마우스 이벤트와 마우스 관련 리스너</vt:lpstr>
      <vt:lpstr>마우스 리너스 달기</vt:lpstr>
      <vt:lpstr>MouseEvent 객체로부터 얻을 수 있는 정보</vt:lpstr>
      <vt:lpstr>예제 10-9 실행</vt:lpstr>
      <vt:lpstr>예제 10-9 : 마우스와 마우스 모션 이벤트 활용</vt:lpstr>
      <vt:lpstr>예제 10-10 : 더블클릭 시 컨텐트팬의 배경색 변경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hyewoo@kakao.com</cp:lastModifiedBy>
  <cp:revision>238</cp:revision>
  <dcterms:created xsi:type="dcterms:W3CDTF">2011-08-27T14:53:28Z</dcterms:created>
  <dcterms:modified xsi:type="dcterms:W3CDTF">2021-11-30T07:13:55Z</dcterms:modified>
</cp:coreProperties>
</file>